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8" r:id="rId3"/>
    <p:sldId id="257" r:id="rId4"/>
    <p:sldId id="854" r:id="rId5"/>
    <p:sldId id="550" r:id="rId6"/>
    <p:sldId id="549" r:id="rId7"/>
    <p:sldId id="683" r:id="rId8"/>
    <p:sldId id="270" r:id="rId9"/>
    <p:sldId id="418" r:id="rId10"/>
    <p:sldId id="417" r:id="rId11"/>
    <p:sldId id="907" r:id="rId12"/>
    <p:sldId id="828" r:id="rId13"/>
    <p:sldId id="898" r:id="rId14"/>
    <p:sldId id="275" r:id="rId15"/>
    <p:sldId id="689" r:id="rId16"/>
    <p:sldId id="882" r:id="rId17"/>
    <p:sldId id="277" r:id="rId18"/>
    <p:sldId id="258" r:id="rId19"/>
    <p:sldId id="734" r:id="rId20"/>
    <p:sldId id="554" r:id="rId21"/>
    <p:sldId id="904" r:id="rId22"/>
    <p:sldId id="906" r:id="rId23"/>
    <p:sldId id="279" r:id="rId24"/>
    <p:sldId id="888" r:id="rId25"/>
    <p:sldId id="599" r:id="rId26"/>
    <p:sldId id="280" r:id="rId27"/>
    <p:sldId id="600" r:id="rId28"/>
    <p:sldId id="866" r:id="rId29"/>
    <p:sldId id="285" r:id="rId30"/>
    <p:sldId id="286" r:id="rId31"/>
    <p:sldId id="288" r:id="rId32"/>
    <p:sldId id="489" r:id="rId33"/>
    <p:sldId id="483" r:id="rId34"/>
    <p:sldId id="838" r:id="rId35"/>
    <p:sldId id="870" r:id="rId36"/>
    <p:sldId id="484" r:id="rId37"/>
    <p:sldId id="488" r:id="rId38"/>
    <p:sldId id="486" r:id="rId39"/>
    <p:sldId id="259" r:id="rId40"/>
    <p:sldId id="490" r:id="rId41"/>
    <p:sldId id="735" r:id="rId42"/>
    <p:sldId id="557" r:id="rId43"/>
    <p:sldId id="865" r:id="rId44"/>
    <p:sldId id="801" r:id="rId45"/>
    <p:sldId id="881" r:id="rId46"/>
    <p:sldId id="846" r:id="rId47"/>
    <p:sldId id="299" r:id="rId48"/>
    <p:sldId id="895" r:id="rId49"/>
    <p:sldId id="662" r:id="rId50"/>
    <p:sldId id="313" r:id="rId51"/>
    <p:sldId id="905" r:id="rId52"/>
    <p:sldId id="260" r:id="rId53"/>
    <p:sldId id="302" r:id="rId54"/>
    <p:sldId id="561" r:id="rId55"/>
    <p:sldId id="560" r:id="rId56"/>
    <p:sldId id="783" r:id="rId57"/>
    <p:sldId id="559" r:id="rId58"/>
    <p:sldId id="303" r:id="rId59"/>
    <p:sldId id="844" r:id="rId60"/>
    <p:sldId id="304" r:id="rId61"/>
    <p:sldId id="306" r:id="rId62"/>
    <p:sldId id="495" r:id="rId63"/>
    <p:sldId id="821" r:id="rId64"/>
    <p:sldId id="308" r:id="rId65"/>
    <p:sldId id="604" r:id="rId66"/>
    <p:sldId id="310" r:id="rId67"/>
    <p:sldId id="500" r:id="rId68"/>
    <p:sldId id="877" r:id="rId69"/>
    <p:sldId id="620" r:id="rId70"/>
    <p:sldId id="498" r:id="rId71"/>
    <p:sldId id="261" r:id="rId72"/>
    <p:sldId id="317" r:id="rId73"/>
    <p:sldId id="431" r:id="rId74"/>
    <p:sldId id="452" r:id="rId75"/>
    <p:sldId id="710" r:id="rId76"/>
    <p:sldId id="705" r:id="rId77"/>
    <p:sldId id="501" r:id="rId78"/>
    <p:sldId id="889" r:id="rId79"/>
    <p:sldId id="262" r:id="rId80"/>
    <p:sldId id="807" r:id="rId81"/>
    <p:sldId id="747" r:id="rId82"/>
    <p:sldId id="737" r:id="rId83"/>
    <p:sldId id="568" r:id="rId84"/>
    <p:sldId id="738" r:id="rId85"/>
    <p:sldId id="567" r:id="rId86"/>
    <p:sldId id="900" r:id="rId87"/>
    <p:sldId id="566" r:id="rId88"/>
    <p:sldId id="749" r:id="rId89"/>
    <p:sldId id="323" r:id="rId90"/>
    <p:sldId id="837" r:id="rId91"/>
    <p:sldId id="546" r:id="rId92"/>
    <p:sldId id="711" r:id="rId93"/>
    <p:sldId id="326" r:id="rId94"/>
    <p:sldId id="351" r:id="rId95"/>
    <p:sldId id="547" r:id="rId96"/>
    <p:sldId id="847" r:id="rId97"/>
    <p:sldId id="695" r:id="rId98"/>
    <p:sldId id="601" r:id="rId99"/>
    <p:sldId id="333" r:id="rId100"/>
    <p:sldId id="714" r:id="rId101"/>
    <p:sldId id="506" r:id="rId102"/>
    <p:sldId id="826" r:id="rId103"/>
    <p:sldId id="763" r:id="rId104"/>
    <p:sldId id="336" r:id="rId105"/>
    <p:sldId id="814" r:id="rId106"/>
    <p:sldId id="777" r:id="rId107"/>
    <p:sldId id="815" r:id="rId108"/>
    <p:sldId id="339" r:id="rId109"/>
    <p:sldId id="891" r:id="rId110"/>
    <p:sldId id="901" r:id="rId111"/>
    <p:sldId id="625" r:id="rId112"/>
    <p:sldId id="263" r:id="rId113"/>
    <p:sldId id="320" r:id="rId114"/>
    <p:sldId id="570" r:id="rId115"/>
    <p:sldId id="746" r:id="rId116"/>
    <p:sldId id="575" r:id="rId117"/>
    <p:sldId id="576" r:id="rId118"/>
    <p:sldId id="739" r:id="rId119"/>
    <p:sldId id="572" r:id="rId120"/>
    <p:sldId id="760" r:id="rId121"/>
    <p:sldId id="626" r:id="rId122"/>
    <p:sldId id="902" r:id="rId123"/>
    <p:sldId id="818" r:id="rId124"/>
    <p:sldId id="803" r:id="rId125"/>
    <p:sldId id="860" r:id="rId126"/>
    <p:sldId id="509" r:id="rId127"/>
    <p:sldId id="861" r:id="rId128"/>
    <p:sldId id="874" r:id="rId129"/>
    <p:sldId id="871" r:id="rId130"/>
    <p:sldId id="862" r:id="rId131"/>
    <p:sldId id="510" r:id="rId132"/>
    <p:sldId id="761" r:id="rId133"/>
    <p:sldId id="352" r:id="rId134"/>
    <p:sldId id="685" r:id="rId135"/>
    <p:sldId id="868" r:id="rId136"/>
    <p:sldId id="716" r:id="rId137"/>
    <p:sldId id="864" r:id="rId138"/>
    <p:sldId id="355" r:id="rId139"/>
    <p:sldId id="880" r:id="rId140"/>
    <p:sldId id="817" r:id="rId141"/>
    <p:sldId id="362" r:id="rId142"/>
    <p:sldId id="366" r:id="rId143"/>
    <p:sldId id="367" r:id="rId144"/>
    <p:sldId id="369" r:id="rId145"/>
    <p:sldId id="718" r:id="rId146"/>
    <p:sldId id="816" r:id="rId147"/>
    <p:sldId id="872" r:id="rId148"/>
    <p:sldId id="903" r:id="rId149"/>
    <p:sldId id="795" r:id="rId150"/>
    <p:sldId id="768" r:id="rId151"/>
    <p:sldId id="373" r:id="rId152"/>
    <p:sldId id="720" r:id="rId153"/>
    <p:sldId id="839" r:id="rId154"/>
    <p:sldId id="791" r:id="rId155"/>
    <p:sldId id="722" r:id="rId156"/>
    <p:sldId id="800" r:id="rId157"/>
    <p:sldId id="265" r:id="rId158"/>
    <p:sldId id="748" r:id="rId159"/>
    <p:sldId id="832" r:id="rId160"/>
    <p:sldId id="750" r:id="rId161"/>
    <p:sldId id="741" r:id="rId162"/>
    <p:sldId id="388" r:id="rId163"/>
    <p:sldId id="723" r:id="rId164"/>
    <p:sldId id="850" r:id="rId165"/>
    <p:sldId id="633" r:id="rId166"/>
    <p:sldId id="852" r:id="rId167"/>
    <p:sldId id="899" r:id="rId168"/>
    <p:sldId id="883" r:id="rId169"/>
    <p:sldId id="531" r:id="rId170"/>
    <p:sldId id="637" r:id="rId171"/>
    <p:sldId id="758" r:id="rId172"/>
    <p:sldId id="853" r:id="rId173"/>
    <p:sldId id="394" r:id="rId174"/>
    <p:sldId id="395" r:id="rId175"/>
    <p:sldId id="725" r:id="rId176"/>
    <p:sldId id="403" r:id="rId177"/>
    <p:sldId id="855" r:id="rId178"/>
    <p:sldId id="787" r:id="rId179"/>
    <p:sldId id="730" r:id="rId180"/>
    <p:sldId id="534" r:id="rId181"/>
    <p:sldId id="728" r:id="rId182"/>
    <p:sldId id="472" r:id="rId183"/>
    <p:sldId id="878" r:id="rId184"/>
    <p:sldId id="475" r:id="rId185"/>
    <p:sldId id="266" r:id="rId186"/>
    <p:sldId id="745" r:id="rId187"/>
    <p:sldId id="541" r:id="rId188"/>
    <p:sldId id="873" r:id="rId189"/>
    <p:sldId id="869" r:id="rId190"/>
    <p:sldId id="887" r:id="rId191"/>
    <p:sldId id="827" r:id="rId192"/>
    <p:sldId id="605" r:id="rId193"/>
    <p:sldId id="610" r:id="rId194"/>
    <p:sldId id="751" r:id="rId195"/>
    <p:sldId id="744" r:id="rId196"/>
    <p:sldId id="398" r:id="rId197"/>
    <p:sldId id="671" r:id="rId198"/>
    <p:sldId id="615" r:id="rId199"/>
    <p:sldId id="617" r:id="rId200"/>
    <p:sldId id="890" r:id="rId20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3" autoAdjust="0"/>
    <p:restoredTop sz="69640" autoAdjust="0"/>
  </p:normalViewPr>
  <p:slideViewPr>
    <p:cSldViewPr>
      <p:cViewPr varScale="1">
        <p:scale>
          <a:sx n="45" d="100"/>
          <a:sy n="45" d="100"/>
        </p:scale>
        <p:origin x="117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tableStyles" Target="tableStyle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presProps" Target="presProps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" y="2545080"/>
            <a:ext cx="9144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" y="2667000"/>
            <a:ext cx="9144000" cy="2739571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5479143"/>
            <a:ext cx="9144000" cy="235857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9" y="2819400"/>
            <a:ext cx="8686800" cy="1470025"/>
          </a:xfrm>
        </p:spPr>
        <p:txBody>
          <a:bodyPr anchor="b">
            <a:noAutofit/>
          </a:bodyPr>
          <a:lstStyle>
            <a:lvl1pPr>
              <a:defRPr sz="7200" b="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99" y="4800600"/>
            <a:ext cx="8001000" cy="5334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8B330-A8B4-4E2E-8621-B0272E0835F3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148584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0" dirty="0">
                <a:solidFill>
                  <a:schemeClr val="accent1"/>
                </a:solidFill>
                <a:sym typeface="Wingdings"/>
              </a:rPr>
              <a:t></a:t>
            </a:r>
            <a:endParaRPr lang="en-US" sz="3200" spc="150" dirty="0">
              <a:solidFill>
                <a:schemeClr val="accent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62399" y="4392168"/>
            <a:ext cx="1219200" cy="365125"/>
          </a:xfrm>
        </p:spPr>
        <p:txBody>
          <a:bodyPr/>
          <a:lstStyle>
            <a:lvl1pPr algn="ctr">
              <a:defRPr sz="2400">
                <a:latin typeface="+mj-lt"/>
              </a:defRPr>
            </a:lvl1pPr>
          </a:lstStyle>
          <a:p>
            <a:fld id="{7D16EAA1-C585-4978-9E0D-632E54572D5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18888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spc="150" dirty="0">
                <a:solidFill>
                  <a:schemeClr val="accent1"/>
                </a:solidFill>
                <a:sym typeface="Wingdings"/>
              </a:rPr>
              <a:t></a:t>
            </a:r>
            <a:endParaRPr lang="en-US" sz="3200" spc="150" dirty="0">
              <a:solidFill>
                <a:schemeClr val="accent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8B330-A8B4-4E2E-8621-B0272E0835F3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6EAA1-C585-4978-9E0D-632E54572D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4591050" y="2409824"/>
            <a:ext cx="6858000" cy="2038351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5400000">
            <a:off x="4668203" y="2570797"/>
            <a:ext cx="6858000" cy="1716405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274638"/>
            <a:ext cx="1447800" cy="5851525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274638"/>
            <a:ext cx="635317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8B330-A8B4-4E2E-8621-B0272E0835F3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00" y="6356350"/>
            <a:ext cx="762000" cy="365125"/>
          </a:xfrm>
        </p:spPr>
        <p:txBody>
          <a:bodyPr/>
          <a:lstStyle/>
          <a:p>
            <a:fld id="{7D16EAA1-C585-4978-9E0D-632E54572D5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 rot="5400000">
            <a:off x="3681476" y="3354324"/>
            <a:ext cx="6858000" cy="149352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8B330-A8B4-4E2E-8621-B0272E0835F3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6EAA1-C585-4978-9E0D-632E54572D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2545080"/>
            <a:ext cx="9144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2667000"/>
            <a:ext cx="9144000" cy="2739571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1" y="5479143"/>
            <a:ext cx="9144000" cy="235857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819400"/>
            <a:ext cx="8686800" cy="1463040"/>
          </a:xfrm>
        </p:spPr>
        <p:txBody>
          <a:bodyPr anchor="b" anchorCtr="0">
            <a:noAutofit/>
          </a:bodyPr>
          <a:lstStyle>
            <a:lvl1pPr algn="ctr">
              <a:defRPr sz="72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499" y="4800600"/>
            <a:ext cx="8001000" cy="5486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8B330-A8B4-4E2E-8621-B0272E0835F3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59352" y="4389120"/>
            <a:ext cx="1216152" cy="365125"/>
          </a:xfrm>
        </p:spPr>
        <p:txBody>
          <a:bodyPr/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fld id="{7D16EAA1-C585-4978-9E0D-632E54572D5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818888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spc="150" dirty="0">
                <a:solidFill>
                  <a:srgbClr val="FFFFFF"/>
                </a:solidFill>
                <a:sym typeface="Wingdings"/>
              </a:rPr>
              <a:t></a:t>
            </a:r>
            <a:endParaRPr lang="en-US" sz="3200" spc="15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48584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0" dirty="0">
                <a:solidFill>
                  <a:srgbClr val="FFFFFF"/>
                </a:solidFill>
                <a:sym typeface="Wingdings"/>
              </a:rPr>
              <a:t></a:t>
            </a:r>
            <a:endParaRPr lang="en-US" sz="3200" spc="150" dirty="0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8B330-A8B4-4E2E-8621-B0272E0835F3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6EAA1-C585-4978-9E0D-632E54572D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8B330-A8B4-4E2E-8621-B0272E0835F3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6EAA1-C585-4978-9E0D-632E54572D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8B330-A8B4-4E2E-8621-B0272E0835F3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6EAA1-C585-4978-9E0D-632E54572D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8B330-A8B4-4E2E-8621-B0272E0835F3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6EAA1-C585-4978-9E0D-632E54572D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5638800" cy="94615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12" y="1719072"/>
            <a:ext cx="8247888" cy="45354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8B330-A8B4-4E2E-8621-B0272E0835F3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6EAA1-C585-4978-9E0D-632E54572D5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72200" y="161544"/>
            <a:ext cx="29718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74320"/>
            <a:ext cx="2743200" cy="94488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6880" y="1717040"/>
            <a:ext cx="8249920" cy="4531360"/>
          </a:xfrm>
          <a:solidFill>
            <a:schemeClr val="bg2">
              <a:lumMod val="60000"/>
              <a:lumOff val="40000"/>
            </a:schemeClr>
          </a:solidFill>
          <a:effectLst>
            <a:outerShdw blurRad="76200" dist="38100" dir="3600000" algn="ctr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8B330-A8B4-4E2E-8621-B0272E0835F3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6EAA1-C585-4978-9E0D-632E54572D5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72200" y="161544"/>
            <a:ext cx="29718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5638800" cy="100584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28600"/>
            <a:ext cx="2819400" cy="100584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0584"/>
            <a:ext cx="9144000" cy="1453896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7641"/>
            <a:ext cx="9144000" cy="1154314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11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F38B330-A8B4-4E2E-8621-B0272E0835F3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D16EAA1-C585-4978-9E0D-632E54572D5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1368552"/>
            <a:ext cx="9144000" cy="149352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b="0" kern="1200" cap="none" spc="0">
          <a:ln w="13970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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Courier New" pitchFamily="49" charset="0"/>
        <a:buChar char="o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6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6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6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6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6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6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6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6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6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6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6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6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6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6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6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12.xml"/><Relationship Id="rId3" Type="http://schemas.openxmlformats.org/officeDocument/2006/relationships/slide" Target="slide18.xml"/><Relationship Id="rId7" Type="http://schemas.openxmlformats.org/officeDocument/2006/relationships/slide" Target="slide79.xml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Relationship Id="rId6" Type="http://schemas.openxmlformats.org/officeDocument/2006/relationships/slide" Target="slide71.xml"/><Relationship Id="rId5" Type="http://schemas.openxmlformats.org/officeDocument/2006/relationships/slide" Target="slide52.xml"/><Relationship Id="rId10" Type="http://schemas.openxmlformats.org/officeDocument/2006/relationships/slide" Target="slide185.xml"/><Relationship Id="rId4" Type="http://schemas.openxmlformats.org/officeDocument/2006/relationships/slide" Target="slide39.xml"/><Relationship Id="rId9" Type="http://schemas.openxmlformats.org/officeDocument/2006/relationships/slide" Target="slide15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Employee Photo Album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So Cal Dental Partners</a:t>
            </a:r>
          </a:p>
        </p:txBody>
      </p:sp>
    </p:spTree>
    <p:extLst>
      <p:ext uri="{BB962C8B-B14F-4D97-AF65-F5344CB8AC3E}">
        <p14:creationId xmlns:p14="http://schemas.microsoft.com/office/powerpoint/2010/main" val="2531307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Gracie Alvarez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t="16364" r="27614" b="32121"/>
          <a:stretch/>
        </p:blipFill>
        <p:spPr>
          <a:xfrm>
            <a:off x="1905001" y="2163510"/>
            <a:ext cx="5486400" cy="4358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168423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ED7E6-23BE-49A2-9679-A8D41008B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Michael Evanovich</a:t>
            </a:r>
          </a:p>
        </p:txBody>
      </p:sp>
      <p:pic>
        <p:nvPicPr>
          <p:cNvPr id="4" name="Picture 3" descr="A person sitting at a table with a computer and smiling at the camera&#10;&#10;Description automatically generated">
            <a:extLst>
              <a:ext uri="{FF2B5EF4-FFF2-40B4-BE49-F238E27FC236}">
                <a16:creationId xmlns:a16="http://schemas.microsoft.com/office/drawing/2014/main" id="{284852CD-5097-42F2-9596-62B0FD400F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828800"/>
            <a:ext cx="3585656" cy="477997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26811022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Monique Rico</a:t>
            </a:r>
          </a:p>
        </p:txBody>
      </p:sp>
      <p:pic>
        <p:nvPicPr>
          <p:cNvPr id="5122" name="Picture 2" descr="Z:\HUMAN RESOURCES\EMPLOYEE PICS\800 HIGHLAND\MONIQUE RIC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95"/>
          <a:stretch/>
        </p:blipFill>
        <p:spPr bwMode="auto">
          <a:xfrm>
            <a:off x="2933700" y="1752600"/>
            <a:ext cx="3276600" cy="48006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78779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3992F-0FB0-4995-ADDF-CE8467FC1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Morgan </a:t>
            </a:r>
            <a:r>
              <a:rPr lang="en-US" dirty="0" err="1"/>
              <a:t>Jaso</a:t>
            </a:r>
            <a:endParaRPr lang="en-US" dirty="0"/>
          </a:p>
        </p:txBody>
      </p:sp>
      <p:pic>
        <p:nvPicPr>
          <p:cNvPr id="4" name="Picture 3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D295C545-7E23-4612-BD6D-CBF243C4DA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23333" r="11481" b="6667"/>
          <a:stretch/>
        </p:blipFill>
        <p:spPr>
          <a:xfrm>
            <a:off x="2209800" y="1883066"/>
            <a:ext cx="4343400" cy="48006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1289857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01E10-9835-4B59-BCA5-EF493013F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Rachelle Roark</a:t>
            </a:r>
          </a:p>
        </p:txBody>
      </p:sp>
      <p:pic>
        <p:nvPicPr>
          <p:cNvPr id="4" name="Picture 3" descr="A picture containing person, standing, indoor, posing&#10;&#10;Description automatically generated">
            <a:extLst>
              <a:ext uri="{FF2B5EF4-FFF2-40B4-BE49-F238E27FC236}">
                <a16:creationId xmlns:a16="http://schemas.microsoft.com/office/drawing/2014/main" id="{643C3BE6-43A8-4A20-ACF3-D4D2B9AFF4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25" y="1620520"/>
            <a:ext cx="3790950" cy="50546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97931591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Regina Calderon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21" r="52614" b="28939"/>
          <a:stretch/>
        </p:blipFill>
        <p:spPr>
          <a:xfrm rot="5400000">
            <a:off x="2125925" y="2413497"/>
            <a:ext cx="4800601" cy="371845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0322021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D4BF-DF85-4DD8-912D-5520F9178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Rosa Mendez</a:t>
            </a:r>
          </a:p>
        </p:txBody>
      </p:sp>
      <p:pic>
        <p:nvPicPr>
          <p:cNvPr id="4" name="Picture 3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56620455-9E49-4843-A437-C1B7366029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3" b="7777"/>
          <a:stretch/>
        </p:blipFill>
        <p:spPr>
          <a:xfrm>
            <a:off x="2000250" y="1676400"/>
            <a:ext cx="5143500" cy="48006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73564954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D2768-959E-445B-896C-650E7211B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Sara </a:t>
            </a:r>
            <a:r>
              <a:rPr lang="en-US" dirty="0" err="1"/>
              <a:t>Sobredo</a:t>
            </a:r>
            <a:endParaRPr lang="en-US" dirty="0"/>
          </a:p>
        </p:txBody>
      </p:sp>
      <p:pic>
        <p:nvPicPr>
          <p:cNvPr id="4" name="Picture 3" descr="A person sitting at a desk&#10;&#10;Description automatically generated with low confidence">
            <a:extLst>
              <a:ext uri="{FF2B5EF4-FFF2-40B4-BE49-F238E27FC236}">
                <a16:creationId xmlns:a16="http://schemas.microsoft.com/office/drawing/2014/main" id="{3AA660C7-4D6A-4F54-95C3-554BA91819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23"/>
          <a:stretch/>
        </p:blipFill>
        <p:spPr>
          <a:xfrm>
            <a:off x="2667000" y="1868495"/>
            <a:ext cx="3656436" cy="478075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72960048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59EA9-74E7-4C20-9CA6-18A89315F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Savannah </a:t>
            </a:r>
            <a:r>
              <a:rPr lang="en-US" dirty="0" err="1"/>
              <a:t>Irelan</a:t>
            </a:r>
            <a:endParaRPr lang="en-US" dirty="0"/>
          </a:p>
        </p:txBody>
      </p:sp>
      <p:pic>
        <p:nvPicPr>
          <p:cNvPr id="4" name="Picture 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8E40026E-45F4-474A-B4C9-8D0436CB02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25" y="1981200"/>
            <a:ext cx="3486150" cy="46482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67371621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Sharon </a:t>
            </a:r>
            <a:r>
              <a:rPr lang="en-US" dirty="0" err="1"/>
              <a:t>Bailon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" t="17425" r="48410" b="28182"/>
          <a:stretch/>
        </p:blipFill>
        <p:spPr>
          <a:xfrm rot="5400000">
            <a:off x="2136784" y="1901816"/>
            <a:ext cx="4946632" cy="44958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11330165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4B002-82A1-52E8-ED6C-5FE002321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Tanijha</a:t>
            </a:r>
            <a:r>
              <a:rPr lang="en-US" dirty="0"/>
              <a:t> Kilpatrick</a:t>
            </a:r>
          </a:p>
        </p:txBody>
      </p:sp>
      <p:pic>
        <p:nvPicPr>
          <p:cNvPr id="4" name="Picture 3" descr="A person standing in front of a door&#10;&#10;Description automatically generated">
            <a:extLst>
              <a:ext uri="{FF2B5EF4-FFF2-40B4-BE49-F238E27FC236}">
                <a16:creationId xmlns:a16="http://schemas.microsoft.com/office/drawing/2014/main" id="{96F897B3-CCF9-7085-9F84-B89D3523E8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7584" r="3333" b="14915"/>
          <a:stretch/>
        </p:blipFill>
        <p:spPr>
          <a:xfrm>
            <a:off x="2552700" y="2057400"/>
            <a:ext cx="4038600" cy="41148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729987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7A541-50B7-1236-23F7-399552368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Wiebke</a:t>
            </a:r>
            <a:r>
              <a:rPr lang="en-US" dirty="0"/>
              <a:t> Bultmann</a:t>
            </a:r>
          </a:p>
        </p:txBody>
      </p:sp>
      <p:pic>
        <p:nvPicPr>
          <p:cNvPr id="4" name="Picture 3" descr="A person wearing blue scrubs&#10;&#10;Description automatically generated">
            <a:extLst>
              <a:ext uri="{FF2B5EF4-FFF2-40B4-BE49-F238E27FC236}">
                <a16:creationId xmlns:a16="http://schemas.microsoft.com/office/drawing/2014/main" id="{E58FB3FD-B925-E068-4DAA-83654516DE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9" r="12209"/>
          <a:stretch/>
        </p:blipFill>
        <p:spPr>
          <a:xfrm>
            <a:off x="2229565" y="2057400"/>
            <a:ext cx="4684870" cy="427355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6964572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46CF2-BF75-CB76-9F37-EF746A73B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9140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Xanat</a:t>
            </a:r>
            <a:r>
              <a:rPr lang="en-US" dirty="0"/>
              <a:t> Cruz-Ramirez</a:t>
            </a:r>
          </a:p>
        </p:txBody>
      </p:sp>
      <p:pic>
        <p:nvPicPr>
          <p:cNvPr id="4" name="Picture 3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FBD6EA8C-7447-4C02-91AE-3E56A5DFCB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25" y="1620520"/>
            <a:ext cx="3790950" cy="50546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25414046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Inland Dental Center</a:t>
            </a:r>
          </a:p>
        </p:txBody>
      </p:sp>
    </p:spTree>
    <p:extLst>
      <p:ext uri="{BB962C8B-B14F-4D97-AF65-F5344CB8AC3E}">
        <p14:creationId xmlns:p14="http://schemas.microsoft.com/office/powerpoint/2010/main" val="122315660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Anthony Boyd</a:t>
            </a:r>
          </a:p>
        </p:txBody>
      </p:sp>
      <p:pic>
        <p:nvPicPr>
          <p:cNvPr id="13314" name="Picture 2" descr="Z:\HUMAN RESOURCES\EMPLOYEE PICS\800 HIGHLAND\DOCTORS\ANTHONY BOY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685" y="1828800"/>
            <a:ext cx="3360115" cy="484632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11964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Calvin </a:t>
            </a:r>
            <a:r>
              <a:rPr lang="en-US" dirty="0" err="1"/>
              <a:t>Mclemore</a:t>
            </a:r>
            <a:r>
              <a:rPr lang="en-US" dirty="0"/>
              <a:t> III</a:t>
            </a:r>
          </a:p>
        </p:txBody>
      </p:sp>
      <p:pic>
        <p:nvPicPr>
          <p:cNvPr id="22530" name="Picture 2" descr="Z:\HUMAN RESOURCES\EMPLOYEE PICS\900 IDC SB\DOCTORS\CALVIN MCLEMO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752600"/>
            <a:ext cx="3803389" cy="474018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06380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4CE8E-519A-4EA0-81E3-DFA55ACE2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Carmelo </a:t>
            </a:r>
            <a:r>
              <a:rPr lang="en-US" dirty="0" err="1"/>
              <a:t>Bruny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32190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Grace Sanchez</a:t>
            </a:r>
          </a:p>
        </p:txBody>
      </p:sp>
      <p:pic>
        <p:nvPicPr>
          <p:cNvPr id="2050" name="Picture 2" descr="Z:\HUMAN RESOURCES\EMPLOYEE PICS\900 IDC SB\DOCTORS\GRACE SANCHE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29999"/>
            <a:ext cx="3048000" cy="522800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87049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Juliana </a:t>
            </a:r>
            <a:r>
              <a:rPr lang="en-US" dirty="0" err="1"/>
              <a:t>Carvalho</a:t>
            </a:r>
            <a:endParaRPr lang="en-US" dirty="0"/>
          </a:p>
        </p:txBody>
      </p:sp>
      <p:pic>
        <p:nvPicPr>
          <p:cNvPr id="4" name="Picture 2" descr="Image result for tooth charac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133599"/>
            <a:ext cx="3733800" cy="382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91599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EE24D-9170-4771-96BB-0084C6923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Luiza </a:t>
            </a:r>
            <a:r>
              <a:rPr lang="en-US" dirty="0" err="1"/>
              <a:t>Portnoff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5307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Ronald </a:t>
            </a:r>
            <a:r>
              <a:rPr lang="en-US" dirty="0" err="1"/>
              <a:t>Simus</a:t>
            </a:r>
            <a:endParaRPr lang="en-US" dirty="0"/>
          </a:p>
        </p:txBody>
      </p:sp>
      <p:pic>
        <p:nvPicPr>
          <p:cNvPr id="19458" name="Picture 2" descr="Z:\HUMAN RESOURCES\EMPLOYEE PICS\800 HIGHLAND\DOCTORS\RONALD SIM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828800"/>
            <a:ext cx="3755136" cy="469392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820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B85F4-BEFE-4DC5-AABB-BD57F6A0D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Joanna De Los Angeles</a:t>
            </a:r>
          </a:p>
        </p:txBody>
      </p:sp>
      <p:pic>
        <p:nvPicPr>
          <p:cNvPr id="4" name="Picture 3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9826BF3F-A8EE-479B-A305-609D8CE37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46299" y="2359025"/>
            <a:ext cx="4851401" cy="363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243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A0760-1D86-4EC2-ADDB-4CE56408E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 </a:t>
            </a:r>
            <a:r>
              <a:rPr lang="en-US" dirty="0" err="1"/>
              <a:t>Parea</a:t>
            </a:r>
            <a:r>
              <a:rPr lang="en-US" dirty="0"/>
              <a:t>-Adams</a:t>
            </a:r>
          </a:p>
        </p:txBody>
      </p:sp>
      <p:pic>
        <p:nvPicPr>
          <p:cNvPr id="4" name="Picture 3" descr="A picture containing wall, person, indoor, shirt&#10;&#10;Description automatically generated">
            <a:extLst>
              <a:ext uri="{FF2B5EF4-FFF2-40B4-BE49-F238E27FC236}">
                <a16:creationId xmlns:a16="http://schemas.microsoft.com/office/drawing/2014/main" id="{A8C3F554-F871-4DF8-A287-C45BBD1DDC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2" r="3774"/>
          <a:stretch/>
        </p:blipFill>
        <p:spPr>
          <a:xfrm>
            <a:off x="2743200" y="1828800"/>
            <a:ext cx="3886200" cy="464143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45648958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Ashley Boyd</a:t>
            </a:r>
          </a:p>
        </p:txBody>
      </p:sp>
      <p:pic>
        <p:nvPicPr>
          <p:cNvPr id="5" name="Picture 2" descr="Image result for tooth charac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133600"/>
            <a:ext cx="3810000" cy="390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5513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30F5E-92A3-D1F3-60CF-1F4D96D5D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Brianna </a:t>
            </a:r>
            <a:r>
              <a:rPr lang="en-US" dirty="0" err="1"/>
              <a:t>Buccille</a:t>
            </a:r>
            <a:endParaRPr lang="en-US" dirty="0"/>
          </a:p>
        </p:txBody>
      </p:sp>
      <p:pic>
        <p:nvPicPr>
          <p:cNvPr id="4" name="Picture 3" descr="A person standing in front of a door&#10;&#10;Description automatically generated">
            <a:extLst>
              <a:ext uri="{FF2B5EF4-FFF2-40B4-BE49-F238E27FC236}">
                <a16:creationId xmlns:a16="http://schemas.microsoft.com/office/drawing/2014/main" id="{487AB97F-9F0F-60CF-CACD-DD88A025E9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12222" r="20371" b="32222"/>
          <a:stretch/>
        </p:blipFill>
        <p:spPr>
          <a:xfrm>
            <a:off x="2667000" y="1905000"/>
            <a:ext cx="3962400" cy="450272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94442994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55263-3E43-403A-9477-4ECD81740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Carlos Felix</a:t>
            </a:r>
          </a:p>
        </p:txBody>
      </p:sp>
      <p:pic>
        <p:nvPicPr>
          <p:cNvPr id="4" name="Picture 3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D85667F0-DE75-44DB-A6B3-50D553C76D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4"/>
          <a:stretch/>
        </p:blipFill>
        <p:spPr>
          <a:xfrm>
            <a:off x="2743200" y="2209800"/>
            <a:ext cx="3486150" cy="40386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61495272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9366C-317B-4C22-A9CB-7A1B02CBA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Carolina Lucas</a:t>
            </a:r>
          </a:p>
        </p:txBody>
      </p:sp>
      <p:pic>
        <p:nvPicPr>
          <p:cNvPr id="4" name="Picture 3" descr="A person in a yellow shirt&#10;&#10;Description automatically generated with low confidence">
            <a:extLst>
              <a:ext uri="{FF2B5EF4-FFF2-40B4-BE49-F238E27FC236}">
                <a16:creationId xmlns:a16="http://schemas.microsoft.com/office/drawing/2014/main" id="{C2A204F7-17C9-404B-A161-767403519A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r="12963" b="15556"/>
          <a:stretch/>
        </p:blipFill>
        <p:spPr>
          <a:xfrm>
            <a:off x="2333625" y="1981200"/>
            <a:ext cx="4476750" cy="44196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42618038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4367-727D-434C-B65B-BF2AAAC21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Carolina Rodriguez</a:t>
            </a:r>
          </a:p>
        </p:txBody>
      </p:sp>
      <p:pic>
        <p:nvPicPr>
          <p:cNvPr id="4" name="Picture 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FEFFA91C-324A-4FD4-890D-400CF4408B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r="11482" b="8889"/>
          <a:stretch/>
        </p:blipFill>
        <p:spPr>
          <a:xfrm>
            <a:off x="2688797" y="1758307"/>
            <a:ext cx="3766405" cy="491681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35117400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Caroline Boyd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8"/>
          <a:stretch/>
        </p:blipFill>
        <p:spPr>
          <a:xfrm>
            <a:off x="2211991" y="1769658"/>
            <a:ext cx="4720017" cy="48768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56865575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730E1-F7A0-4A77-BA04-C1347F733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Cathy Hernandez</a:t>
            </a:r>
          </a:p>
        </p:txBody>
      </p:sp>
      <p:pic>
        <p:nvPicPr>
          <p:cNvPr id="4" name="Picture 3" descr="A picture containing person, person, outdoor, blue&#10;&#10;Description automatically generated">
            <a:extLst>
              <a:ext uri="{FF2B5EF4-FFF2-40B4-BE49-F238E27FC236}">
                <a16:creationId xmlns:a16="http://schemas.microsoft.com/office/drawing/2014/main" id="{7C4AD66A-A5C3-4D5A-AA28-FDF1BCB1FD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21111" r="14445" b="7777"/>
          <a:stretch/>
        </p:blipFill>
        <p:spPr>
          <a:xfrm>
            <a:off x="2514600" y="1823245"/>
            <a:ext cx="4114800" cy="48768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3319299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12B4A-00AE-D605-4453-02351D078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Mayra Lopez</a:t>
            </a:r>
          </a:p>
        </p:txBody>
      </p:sp>
      <p:pic>
        <p:nvPicPr>
          <p:cNvPr id="4" name="Picture 3" descr="A person in a blue shirt&#10;&#10;Description automatically generated with medium confidence">
            <a:extLst>
              <a:ext uri="{FF2B5EF4-FFF2-40B4-BE49-F238E27FC236}">
                <a16:creationId xmlns:a16="http://schemas.microsoft.com/office/drawing/2014/main" id="{B7F12C28-2060-E0F9-32A2-9A98CC226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1828800"/>
            <a:ext cx="449580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1956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FB75E-F9C1-4918-AF02-67525275F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Helen Mejia</a:t>
            </a:r>
          </a:p>
        </p:txBody>
      </p:sp>
      <p:pic>
        <p:nvPicPr>
          <p:cNvPr id="4" name="Picture 3" descr="A picture containing person, standing, wooden, posing&#10;&#10;Description automatically generated">
            <a:extLst>
              <a:ext uri="{FF2B5EF4-FFF2-40B4-BE49-F238E27FC236}">
                <a16:creationId xmlns:a16="http://schemas.microsoft.com/office/drawing/2014/main" id="{4707A885-62E0-44F9-AFE4-D53BB8970E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1905000"/>
            <a:ext cx="3429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3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0B64F-2954-8F5D-4BEF-CDB012C6F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Kassandra Cortez</a:t>
            </a:r>
          </a:p>
        </p:txBody>
      </p:sp>
      <p:pic>
        <p:nvPicPr>
          <p:cNvPr id="4" name="Picture 3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D85DA01F-F4EE-B5ED-8E26-273D8B98F4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30000"/>
          <a:stretch/>
        </p:blipFill>
        <p:spPr>
          <a:xfrm>
            <a:off x="2590800" y="2057400"/>
            <a:ext cx="4114800" cy="44450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3462359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E3D75-0E03-43B1-A8AC-9CEA0A810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Ericka </a:t>
            </a:r>
            <a:r>
              <a:rPr lang="en-US" dirty="0"/>
              <a:t>Meza</a:t>
            </a:r>
          </a:p>
        </p:txBody>
      </p:sp>
      <p:pic>
        <p:nvPicPr>
          <p:cNvPr id="4" name="Picture 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FB856400-E5DF-4D80-B7D0-3764E9B3D1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r="4074" b="2667"/>
          <a:stretch/>
        </p:blipFill>
        <p:spPr>
          <a:xfrm>
            <a:off x="2438400" y="1954603"/>
            <a:ext cx="4152900" cy="472051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27173762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Charito Pugh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5" t="3637" r="29659" b="32727"/>
          <a:stretch/>
        </p:blipFill>
        <p:spPr>
          <a:xfrm>
            <a:off x="2133600" y="1833274"/>
            <a:ext cx="4807132" cy="48768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61243264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464DF-2337-4B1F-A924-682A26F1E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 Hernandez</a:t>
            </a:r>
          </a:p>
        </p:txBody>
      </p:sp>
      <p:pic>
        <p:nvPicPr>
          <p:cNvPr id="4" name="Picture 3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2EEC2742-23C3-4915-ABD3-334BACDC2E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9"/>
          <a:stretch/>
        </p:blipFill>
        <p:spPr>
          <a:xfrm>
            <a:off x="2557046" y="1828800"/>
            <a:ext cx="4248102" cy="484632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15821338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Frances </a:t>
            </a:r>
            <a:r>
              <a:rPr lang="en-US" dirty="0" err="1"/>
              <a:t>Madore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3" r="4546"/>
          <a:stretch/>
        </p:blipFill>
        <p:spPr>
          <a:xfrm>
            <a:off x="2209800" y="1752600"/>
            <a:ext cx="4800600" cy="48768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32289804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Frankie Hernandez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610" y="1752600"/>
            <a:ext cx="3691890" cy="492252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74923237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CDDDB-4D11-CDB2-C6AC-78DFD08BC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Helen Mejia</a:t>
            </a:r>
          </a:p>
        </p:txBody>
      </p:sp>
      <p:pic>
        <p:nvPicPr>
          <p:cNvPr id="4" name="Picture 3" descr="A picture containing person, standing, wooden, posing&#10;&#10;Description automatically generated">
            <a:extLst>
              <a:ext uri="{FF2B5EF4-FFF2-40B4-BE49-F238E27FC236}">
                <a16:creationId xmlns:a16="http://schemas.microsoft.com/office/drawing/2014/main" id="{D0AECCFF-20C0-45DE-948A-440A65D006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25555" r="4074"/>
          <a:stretch/>
        </p:blipFill>
        <p:spPr>
          <a:xfrm>
            <a:off x="2133600" y="1676400"/>
            <a:ext cx="4724400" cy="51054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07152545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E10B-CD57-471E-B24E-3011C4EC0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Yuritza</a:t>
            </a:r>
            <a:r>
              <a:rPr lang="en-US" dirty="0"/>
              <a:t> Rodriguez</a:t>
            </a:r>
          </a:p>
        </p:txBody>
      </p:sp>
      <p:pic>
        <p:nvPicPr>
          <p:cNvPr id="4" name="Picture 3" descr="A picture containing indoor, person, kitchen, shelf&#10;&#10;Description automatically generated">
            <a:extLst>
              <a:ext uri="{FF2B5EF4-FFF2-40B4-BE49-F238E27FC236}">
                <a16:creationId xmlns:a16="http://schemas.microsoft.com/office/drawing/2014/main" id="{118AAE8D-181F-48CA-8522-34843B4C4C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4"/>
          <a:stretch/>
        </p:blipFill>
        <p:spPr>
          <a:xfrm>
            <a:off x="2600325" y="1828800"/>
            <a:ext cx="3943350" cy="46482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69337352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D9652-9D35-4B28-81BE-E6FF44CE3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Janet Alvarado</a:t>
            </a:r>
          </a:p>
        </p:txBody>
      </p:sp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CD381901-07A8-41F0-9899-773A9E5442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17407"/>
          <a:stretch/>
        </p:blipFill>
        <p:spPr>
          <a:xfrm>
            <a:off x="2286001" y="1707735"/>
            <a:ext cx="3657600" cy="485493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99611992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Janet Meza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4" t="16514" r="28750" b="31668"/>
          <a:stretch/>
        </p:blipFill>
        <p:spPr>
          <a:xfrm>
            <a:off x="2356559" y="1981200"/>
            <a:ext cx="4820206" cy="44196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35448546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BC776-3F26-9CD3-B9A5-556B778D9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Jenika</a:t>
            </a:r>
            <a:r>
              <a:rPr lang="en-US" dirty="0"/>
              <a:t> Joseph</a:t>
            </a:r>
          </a:p>
        </p:txBody>
      </p:sp>
      <p:pic>
        <p:nvPicPr>
          <p:cNvPr id="4" name="Picture 3" descr="A person in a black shirt&#10;&#10;Description automatically generated with low confidence">
            <a:extLst>
              <a:ext uri="{FF2B5EF4-FFF2-40B4-BE49-F238E27FC236}">
                <a16:creationId xmlns:a16="http://schemas.microsoft.com/office/drawing/2014/main" id="{29445D61-9205-A6AC-06CC-BFC2D0A07F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 r="6608"/>
          <a:stretch/>
        </p:blipFill>
        <p:spPr>
          <a:xfrm>
            <a:off x="2607988" y="1752600"/>
            <a:ext cx="3928024" cy="492252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324665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Kim Vu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" r="25357"/>
          <a:stretch/>
        </p:blipFill>
        <p:spPr>
          <a:xfrm rot="5400000">
            <a:off x="2419802" y="1542598"/>
            <a:ext cx="4579257" cy="5151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117972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58EC8-B313-411C-814E-EE224CD7E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Jennifer Bierschbach</a:t>
            </a:r>
          </a:p>
        </p:txBody>
      </p:sp>
      <p:pic>
        <p:nvPicPr>
          <p:cNvPr id="4" name="Picture 3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6DED9E8A-C72B-44FC-A962-46ED02537F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1604554"/>
            <a:ext cx="38862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3473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Kimberly Van Dyke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98" r="7143"/>
          <a:stretch/>
        </p:blipFill>
        <p:spPr>
          <a:xfrm>
            <a:off x="2355326" y="1828800"/>
            <a:ext cx="4731274" cy="487795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60859256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Linda Soto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1" t="-1" r="33182" b="52173"/>
          <a:stretch/>
        </p:blipFill>
        <p:spPr>
          <a:xfrm>
            <a:off x="2381250" y="1676400"/>
            <a:ext cx="4381500" cy="490133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97777671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Lisa Estrada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2" t="52727" r="37216" b="909"/>
          <a:stretch/>
        </p:blipFill>
        <p:spPr>
          <a:xfrm>
            <a:off x="2133600" y="1905000"/>
            <a:ext cx="5257800" cy="436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1951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Luann Perez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4" t="10819" r="34410" b="32515"/>
          <a:stretch/>
        </p:blipFill>
        <p:spPr>
          <a:xfrm>
            <a:off x="2362200" y="1752600"/>
            <a:ext cx="4876800" cy="478935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6873931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61FF2-4BA9-47BB-B6D0-190650A2B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Lucia Vasquez</a:t>
            </a:r>
          </a:p>
        </p:txBody>
      </p:sp>
      <p:pic>
        <p:nvPicPr>
          <p:cNvPr id="4" name="Picture 3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08BABF8A-6B31-4994-BEF6-573C4F82F1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1" t="21675"/>
          <a:stretch/>
        </p:blipFill>
        <p:spPr>
          <a:xfrm>
            <a:off x="2286000" y="1752600"/>
            <a:ext cx="4200525" cy="48006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74526443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0648C-32BB-4A0C-B184-279EAC7DF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Marlena Saldana</a:t>
            </a:r>
          </a:p>
        </p:txBody>
      </p:sp>
      <p:pic>
        <p:nvPicPr>
          <p:cNvPr id="4" name="Picture 3" descr="A person standing in front of a wooden building&#10;&#10;Description automatically generated with low confidence">
            <a:extLst>
              <a:ext uri="{FF2B5EF4-FFF2-40B4-BE49-F238E27FC236}">
                <a16:creationId xmlns:a16="http://schemas.microsoft.com/office/drawing/2014/main" id="{98152ABB-0AAA-44F2-9181-91D3B82FDC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5" t="12755" b="7653"/>
          <a:stretch/>
        </p:blipFill>
        <p:spPr>
          <a:xfrm>
            <a:off x="2743200" y="2133600"/>
            <a:ext cx="3505200" cy="423884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70338354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CAF82-FC9B-1DF9-AE87-FAEEDEA39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Mayra Saldana</a:t>
            </a:r>
          </a:p>
        </p:txBody>
      </p:sp>
      <p:pic>
        <p:nvPicPr>
          <p:cNvPr id="4" name="Picture 3" descr="A person in a blue shirt&#10;&#10;Description automatically generated with low confidence">
            <a:extLst>
              <a:ext uri="{FF2B5EF4-FFF2-40B4-BE49-F238E27FC236}">
                <a16:creationId xmlns:a16="http://schemas.microsoft.com/office/drawing/2014/main" id="{CEB70D9E-0660-DCE3-1240-7E369783C9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8" r="9712"/>
          <a:stretch/>
        </p:blipFill>
        <p:spPr>
          <a:xfrm>
            <a:off x="2667000" y="2209800"/>
            <a:ext cx="3586163" cy="407193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45753186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2A0FE-3D9F-7D7A-1258-AA9FECFB3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Monica </a:t>
            </a:r>
            <a:r>
              <a:rPr lang="en-US" dirty="0" err="1"/>
              <a:t>Avilez</a:t>
            </a:r>
            <a:endParaRPr lang="en-US" dirty="0"/>
          </a:p>
        </p:txBody>
      </p:sp>
      <p:pic>
        <p:nvPicPr>
          <p:cNvPr id="4" name="Picture 3" descr="A person standing in front of a door&#10;&#10;Description automatically generated">
            <a:extLst>
              <a:ext uri="{FF2B5EF4-FFF2-40B4-BE49-F238E27FC236}">
                <a16:creationId xmlns:a16="http://schemas.microsoft.com/office/drawing/2014/main" id="{911C806C-04F9-3DE4-0FAE-D44770BE30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2" t="6666" r="8518" b="18889"/>
          <a:stretch/>
        </p:blipFill>
        <p:spPr>
          <a:xfrm>
            <a:off x="2667000" y="1981200"/>
            <a:ext cx="3733800" cy="463267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10715659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18067-A690-4BE8-BFC1-4682F9D5D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Monica Leyva</a:t>
            </a:r>
          </a:p>
        </p:txBody>
      </p:sp>
      <p:pic>
        <p:nvPicPr>
          <p:cNvPr id="4" name="Picture 3" descr="A person smiling in front of a wood wall&#10;&#10;Description automatically generated with low confidence">
            <a:extLst>
              <a:ext uri="{FF2B5EF4-FFF2-40B4-BE49-F238E27FC236}">
                <a16:creationId xmlns:a16="http://schemas.microsoft.com/office/drawing/2014/main" id="{F8A7D6B2-FC49-4A08-AB72-D9C392131F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r="15926" b="11111"/>
          <a:stretch/>
        </p:blipFill>
        <p:spPr>
          <a:xfrm>
            <a:off x="2438400" y="1673443"/>
            <a:ext cx="4004525" cy="501006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586488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LaVerle</a:t>
            </a:r>
            <a:r>
              <a:rPr lang="en-US" dirty="0"/>
              <a:t> Quigley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7"/>
          <a:stretch/>
        </p:blipFill>
        <p:spPr>
          <a:xfrm>
            <a:off x="2514600" y="1676400"/>
            <a:ext cx="3830836" cy="4935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734024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BACEE-B5C8-48B1-AD24-12D8DCE14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Nereyda</a:t>
            </a:r>
            <a:r>
              <a:rPr lang="en-US" dirty="0"/>
              <a:t> Santoyo</a:t>
            </a:r>
          </a:p>
        </p:txBody>
      </p:sp>
      <p:pic>
        <p:nvPicPr>
          <p:cNvPr id="4" name="Picture 3" descr="A picture containing text, wall, person, indoor&#10;&#10;Description automatically generated">
            <a:extLst>
              <a:ext uri="{FF2B5EF4-FFF2-40B4-BE49-F238E27FC236}">
                <a16:creationId xmlns:a16="http://schemas.microsoft.com/office/drawing/2014/main" id="{F4DF7C9B-5363-4A61-9024-8A31767841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3" b="-1"/>
          <a:stretch/>
        </p:blipFill>
        <p:spPr>
          <a:xfrm>
            <a:off x="2362200" y="1853774"/>
            <a:ext cx="4603425" cy="482134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17291717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Robyn Atkins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4" t="21123" r="33160" b="18574"/>
          <a:stretch/>
        </p:blipFill>
        <p:spPr>
          <a:xfrm>
            <a:off x="1981199" y="1725217"/>
            <a:ext cx="4953001" cy="494990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86587600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224C2-C39E-428F-B338-7B384B770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Rosalind Graves</a:t>
            </a:r>
          </a:p>
        </p:txBody>
      </p:sp>
      <p:pic>
        <p:nvPicPr>
          <p:cNvPr id="4" name="Picture 3" descr="A person standing in a room&#10;&#10;Description automatically generated">
            <a:extLst>
              <a:ext uri="{FF2B5EF4-FFF2-40B4-BE49-F238E27FC236}">
                <a16:creationId xmlns:a16="http://schemas.microsoft.com/office/drawing/2014/main" id="{24E39DC6-5531-47ED-BCA6-F0EFC35A3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32000" y="2230120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0200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F3DB2-8945-4842-A717-20B156693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Sheila Mayo</a:t>
            </a:r>
          </a:p>
        </p:txBody>
      </p:sp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D739F3B5-6A6B-4048-9056-20F0800767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r="15926" b="7778"/>
          <a:stretch/>
        </p:blipFill>
        <p:spPr>
          <a:xfrm>
            <a:off x="2667000" y="1828800"/>
            <a:ext cx="3810000" cy="469955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14517155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B4F1B-47E5-4FA5-B1FA-E2B978A0B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Vangie Lee</a:t>
            </a:r>
          </a:p>
        </p:txBody>
      </p:sp>
      <p:pic>
        <p:nvPicPr>
          <p:cNvPr id="4" name="Picture 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2D19BC6C-42A0-4FB7-B39C-2666D25F9B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1676400"/>
            <a:ext cx="65024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48309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DCB97-4DE9-4A46-A1C7-95DB45CA8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Veronica Santos</a:t>
            </a:r>
          </a:p>
        </p:txBody>
      </p:sp>
      <p:pic>
        <p:nvPicPr>
          <p:cNvPr id="4" name="Picture 3" descr="A person posing for a picture&#10;&#10;Description automatically generated">
            <a:extLst>
              <a:ext uri="{FF2B5EF4-FFF2-40B4-BE49-F238E27FC236}">
                <a16:creationId xmlns:a16="http://schemas.microsoft.com/office/drawing/2014/main" id="{9DA5D30E-25B6-44C4-8AD5-37FD1FEC30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25" y="1620520"/>
            <a:ext cx="379095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2548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13B14-AA0F-48BE-B309-C237A9485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Yolanda Lopez</a:t>
            </a:r>
          </a:p>
        </p:txBody>
      </p:sp>
      <p:pic>
        <p:nvPicPr>
          <p:cNvPr id="7" name="Picture 6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D03E2FA2-69C1-4FDF-8511-DA720F1CDF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9" b="7018"/>
          <a:stretch/>
        </p:blipFill>
        <p:spPr>
          <a:xfrm>
            <a:off x="2943225" y="2514600"/>
            <a:ext cx="3257550" cy="38100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55478947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700" dirty="0"/>
              <a:t>Inland Dental Center Heritage Court</a:t>
            </a:r>
          </a:p>
        </p:txBody>
      </p:sp>
    </p:spTree>
    <p:extLst>
      <p:ext uri="{BB962C8B-B14F-4D97-AF65-F5344CB8AC3E}">
        <p14:creationId xmlns:p14="http://schemas.microsoft.com/office/powerpoint/2010/main" val="314774728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Anthony Boyd</a:t>
            </a:r>
          </a:p>
        </p:txBody>
      </p:sp>
      <p:pic>
        <p:nvPicPr>
          <p:cNvPr id="13314" name="Picture 2" descr="Z:\HUMAN RESOURCES\EMPLOYEE PICS\800 HIGHLAND\DOCTORS\ANTHONY BOY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828800"/>
            <a:ext cx="3124200" cy="450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6527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47248-2AE8-407B-BF5A-ADD30F373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Dennis Hopkins</a:t>
            </a:r>
          </a:p>
        </p:txBody>
      </p:sp>
      <p:pic>
        <p:nvPicPr>
          <p:cNvPr id="4" name="Picture 3" descr="A person wearing a blue shirt&#10;&#10;Description automatically generated with medium confidence">
            <a:extLst>
              <a:ext uri="{FF2B5EF4-FFF2-40B4-BE49-F238E27FC236}">
                <a16:creationId xmlns:a16="http://schemas.microsoft.com/office/drawing/2014/main" id="{6F893F8D-604E-4A3F-81CC-516B988892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286000" y="1828800"/>
            <a:ext cx="4000500" cy="48006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066483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5502F-00FF-CF2B-FF09-99C59EEDD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Maria Hernandez</a:t>
            </a:r>
          </a:p>
        </p:txBody>
      </p:sp>
      <p:pic>
        <p:nvPicPr>
          <p:cNvPr id="5" name="Content Placeholder 4" descr="A person with red hair standing next to a plant&#10;&#10;Description automatically generated with low confidence">
            <a:extLst>
              <a:ext uri="{FF2B5EF4-FFF2-40B4-BE49-F238E27FC236}">
                <a16:creationId xmlns:a16="http://schemas.microsoft.com/office/drawing/2014/main" id="{4D761272-9E8E-52CC-D306-2B39C200F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2" b="19186"/>
          <a:stretch/>
        </p:blipFill>
        <p:spPr>
          <a:xfrm>
            <a:off x="2794981" y="1981200"/>
            <a:ext cx="3328386" cy="4495800"/>
          </a:xfr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937314443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Ronald </a:t>
            </a:r>
            <a:r>
              <a:rPr lang="en-US" dirty="0" err="1"/>
              <a:t>Simus</a:t>
            </a:r>
            <a:endParaRPr lang="en-US" dirty="0"/>
          </a:p>
        </p:txBody>
      </p:sp>
      <p:pic>
        <p:nvPicPr>
          <p:cNvPr id="19458" name="Picture 2" descr="Z:\HUMAN RESOURCES\EMPLOYEE PICS\800 HIGHLAND\DOCTORS\RONALD SIM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000250"/>
            <a:ext cx="3429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431021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505A0-8B5B-4FF2-992C-1CFA293AA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Wesley Okumura</a:t>
            </a:r>
          </a:p>
        </p:txBody>
      </p:sp>
      <p:pic>
        <p:nvPicPr>
          <p:cNvPr id="4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8AA0937F-6C5A-4ED5-8310-81AD6C24A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784174"/>
            <a:ext cx="3352800" cy="469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897577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Alejandra Figueroa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8333" r="14128" b="24849"/>
          <a:stretch/>
        </p:blipFill>
        <p:spPr>
          <a:xfrm>
            <a:off x="2514600" y="1600200"/>
            <a:ext cx="4343400" cy="519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68050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898AA-0C18-49F5-9F8B-BD9A1F075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Alejandra Magana</a:t>
            </a:r>
          </a:p>
        </p:txBody>
      </p:sp>
      <p:pic>
        <p:nvPicPr>
          <p:cNvPr id="4" name="Picture 3" descr="A picture containing person, indoor, laying, young&#10;&#10;Description automatically generated">
            <a:extLst>
              <a:ext uri="{FF2B5EF4-FFF2-40B4-BE49-F238E27FC236}">
                <a16:creationId xmlns:a16="http://schemas.microsoft.com/office/drawing/2014/main" id="{78CA8523-6931-4CAE-A8FF-4CEAD279C9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5500" y="2312831"/>
            <a:ext cx="495300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9899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6F2D6-48B9-42B6-9063-4EF18F0BE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Alyssa Ortega</a:t>
            </a:r>
          </a:p>
        </p:txBody>
      </p:sp>
      <p:pic>
        <p:nvPicPr>
          <p:cNvPr id="4" name="Picture 3" descr="A picture containing wall, person, floor, indoor&#10;&#10;Description automatically generated">
            <a:extLst>
              <a:ext uri="{FF2B5EF4-FFF2-40B4-BE49-F238E27FC236}">
                <a16:creationId xmlns:a16="http://schemas.microsoft.com/office/drawing/2014/main" id="{B8FF2BBD-41F4-4743-AB6E-66B6EB8C02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" b="25555"/>
          <a:stretch/>
        </p:blipFill>
        <p:spPr>
          <a:xfrm>
            <a:off x="2438400" y="1767840"/>
            <a:ext cx="4449511" cy="490728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77998022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Alyssa Rios</a:t>
            </a:r>
          </a:p>
        </p:txBody>
      </p:sp>
      <p:pic>
        <p:nvPicPr>
          <p:cNvPr id="2050" name="Picture 2" descr="Z:\HUMAN RESOURCES\EMPLOYEE PICS\1100 HERITAGE COURT\ALYSSA RI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932" y="1752600"/>
            <a:ext cx="348615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27276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55F6-00BC-4A6C-9B8B-02587768A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Angel Rodriguez</a:t>
            </a:r>
          </a:p>
        </p:txBody>
      </p:sp>
      <p:pic>
        <p:nvPicPr>
          <p:cNvPr id="4" name="Picture 3" descr="A person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5ABB3C26-EA17-4DCD-9F23-E104E83CF8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777" r="7037" b="15556"/>
          <a:stretch/>
        </p:blipFill>
        <p:spPr>
          <a:xfrm>
            <a:off x="2133600" y="1676400"/>
            <a:ext cx="4311374" cy="48768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217688951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4C978-CCA2-86C4-E1F7-5CF83735A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Aaron Fuentes</a:t>
            </a:r>
          </a:p>
        </p:txBody>
      </p:sp>
      <p:pic>
        <p:nvPicPr>
          <p:cNvPr id="4" name="Picture 3" descr="A person standing in front of a painting&#10;&#10;Description automatically generated">
            <a:extLst>
              <a:ext uri="{FF2B5EF4-FFF2-40B4-BE49-F238E27FC236}">
                <a16:creationId xmlns:a16="http://schemas.microsoft.com/office/drawing/2014/main" id="{24FFFBD9-A94B-9B06-DCC8-A4CDA96B2C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26666" b="18889"/>
          <a:stretch/>
        </p:blipFill>
        <p:spPr>
          <a:xfrm rot="5400000">
            <a:off x="2400300" y="1990725"/>
            <a:ext cx="4343400" cy="417195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864433921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5493E-23F5-67FD-D844-22AFF1CFB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Barbara Dooley</a:t>
            </a:r>
          </a:p>
        </p:txBody>
      </p:sp>
      <p:pic>
        <p:nvPicPr>
          <p:cNvPr id="4" name="Picture 3" descr="A person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C6A0CFA2-C8EC-C89D-2698-7C8A5B8F5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1905000"/>
            <a:ext cx="3429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29912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Barbie Smiley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9" b="23452"/>
          <a:stretch/>
        </p:blipFill>
        <p:spPr>
          <a:xfrm>
            <a:off x="1295400" y="1752600"/>
            <a:ext cx="6675686" cy="468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1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Nicole Camp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81" b="23333"/>
          <a:stretch/>
        </p:blipFill>
        <p:spPr>
          <a:xfrm>
            <a:off x="2158165" y="1828800"/>
            <a:ext cx="4816392" cy="464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350488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Cecilia </a:t>
            </a:r>
            <a:r>
              <a:rPr lang="en-US" dirty="0" err="1"/>
              <a:t>Gravdahl</a:t>
            </a:r>
            <a:endParaRPr lang="en-US" dirty="0"/>
          </a:p>
        </p:txBody>
      </p:sp>
      <p:pic>
        <p:nvPicPr>
          <p:cNvPr id="1026" name="Picture 2" descr="Z:\HUMAN RESOURCES\EMPLOYEE PICS\1100 HERITAGE COURT\CECILIA GRAVDAH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752600"/>
            <a:ext cx="3562350" cy="474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83992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F3A56-C087-459D-A55C-6F37B2DC7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Cyndi Sullivan</a:t>
            </a:r>
          </a:p>
        </p:txBody>
      </p:sp>
      <p:pic>
        <p:nvPicPr>
          <p:cNvPr id="4" name="Picture 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81F9EDD0-C28F-4724-8749-9A872B3694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041" y="1798320"/>
            <a:ext cx="366391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81641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D49E9-26D9-4B84-A884-38AB725B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Diana Aldana</a:t>
            </a:r>
          </a:p>
        </p:txBody>
      </p:sp>
      <p:pic>
        <p:nvPicPr>
          <p:cNvPr id="4" name="Picture 3" descr="A person sitting at a desk&#10;&#10;Description automatically generated">
            <a:extLst>
              <a:ext uri="{FF2B5EF4-FFF2-40B4-BE49-F238E27FC236}">
                <a16:creationId xmlns:a16="http://schemas.microsoft.com/office/drawing/2014/main" id="{DE63879B-13D7-4177-A2C5-25C17E9AF2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2" t="17777" r="21853" b="20000"/>
          <a:stretch/>
        </p:blipFill>
        <p:spPr>
          <a:xfrm>
            <a:off x="2743200" y="1676400"/>
            <a:ext cx="3771900" cy="48006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52210182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Dolores Cruz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0" t="6213" r="5758" b="32879"/>
          <a:stretch/>
        </p:blipFill>
        <p:spPr>
          <a:xfrm>
            <a:off x="2209800" y="1582881"/>
            <a:ext cx="5088082" cy="521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83608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Donna Williams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4" t="19697" r="21478" b="14848"/>
          <a:stretch/>
        </p:blipFill>
        <p:spPr>
          <a:xfrm rot="5400000">
            <a:off x="2055282" y="2288117"/>
            <a:ext cx="5185833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84447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5ABE-416D-4063-A1CB-04A80E15D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Jadassa Guieb</a:t>
            </a:r>
          </a:p>
        </p:txBody>
      </p:sp>
      <p:pic>
        <p:nvPicPr>
          <p:cNvPr id="4" name="Picture 3" descr="A picture containing indoor, person, child, child&#10;&#10;Description automatically generated">
            <a:extLst>
              <a:ext uri="{FF2B5EF4-FFF2-40B4-BE49-F238E27FC236}">
                <a16:creationId xmlns:a16="http://schemas.microsoft.com/office/drawing/2014/main" id="{5BF830E5-4E40-4C4A-9F57-61AA5FBBCB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84400" y="2349500"/>
            <a:ext cx="47752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96991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Lucrecia Rodriguez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48"/>
          <a:stretch/>
        </p:blipFill>
        <p:spPr>
          <a:xfrm>
            <a:off x="1524000" y="1676400"/>
            <a:ext cx="617565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24157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8EF76-DE1E-4775-8B4F-46CA8A17D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Meri Jo Hunter</a:t>
            </a:r>
          </a:p>
        </p:txBody>
      </p:sp>
      <p:pic>
        <p:nvPicPr>
          <p:cNvPr id="4" name="Picture 3" descr="A person sitting in a chair&#10;&#10;Description automatically generated">
            <a:extLst>
              <a:ext uri="{FF2B5EF4-FFF2-40B4-BE49-F238E27FC236}">
                <a16:creationId xmlns:a16="http://schemas.microsoft.com/office/drawing/2014/main" id="{837650C9-66F4-4331-8726-A4DEDE9415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/>
        </p:blipFill>
        <p:spPr>
          <a:xfrm>
            <a:off x="2590800" y="1828800"/>
            <a:ext cx="4107180" cy="46482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028579486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12FCB-0284-459D-8314-D6A1DD25D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Melissa Ortega</a:t>
            </a:r>
          </a:p>
        </p:txBody>
      </p:sp>
      <p:pic>
        <p:nvPicPr>
          <p:cNvPr id="4" name="Picture 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B6D91F4A-2E07-47D7-B661-DC752ACFDE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752600"/>
            <a:ext cx="3562350" cy="47498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663803951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E8A8D-CCD8-4549-9A67-E9504D323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Michelli</a:t>
            </a:r>
            <a:r>
              <a:rPr lang="en-US" dirty="0"/>
              <a:t> Perez</a:t>
            </a:r>
          </a:p>
        </p:txBody>
      </p:sp>
      <p:pic>
        <p:nvPicPr>
          <p:cNvPr id="4" name="Picture 3" descr="A picture containing indoor, person, person, table&#10;&#10;Description automatically generated">
            <a:extLst>
              <a:ext uri="{FF2B5EF4-FFF2-40B4-BE49-F238E27FC236}">
                <a16:creationId xmlns:a16="http://schemas.microsoft.com/office/drawing/2014/main" id="{F14069B2-450D-4DB8-AD0C-14FA2BCEF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6000" y="25527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84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Rancho Niguel Dental Group</a:t>
            </a:r>
          </a:p>
        </p:txBody>
      </p:sp>
    </p:spTree>
    <p:extLst>
      <p:ext uri="{BB962C8B-B14F-4D97-AF65-F5344CB8AC3E}">
        <p14:creationId xmlns:p14="http://schemas.microsoft.com/office/powerpoint/2010/main" val="916073634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Odet Michel Rodriguez</a:t>
            </a:r>
          </a:p>
        </p:txBody>
      </p:sp>
      <p:pic>
        <p:nvPicPr>
          <p:cNvPr id="4098" name="Picture 2" descr="Z:\HUMAN RESOURCES\EMPLOYEE PICS\1100 HERITAGE COURT\ODET MICHELLE RODRIGUE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752600"/>
            <a:ext cx="2614612" cy="464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171260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57088-8DE2-4CC9-B9F9-D9511E4CE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Otto Duran-Herrera</a:t>
            </a:r>
          </a:p>
        </p:txBody>
      </p:sp>
      <p:pic>
        <p:nvPicPr>
          <p:cNvPr id="4" name="Picture 3" descr="A person in a blue shirt&#10;&#10;Description automatically generated">
            <a:extLst>
              <a:ext uri="{FF2B5EF4-FFF2-40B4-BE49-F238E27FC236}">
                <a16:creationId xmlns:a16="http://schemas.microsoft.com/office/drawing/2014/main" id="{8C118262-A9D4-4C4F-A25D-DA6CE596F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82800" y="2319020"/>
            <a:ext cx="49784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82121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Rena Comer</a:t>
            </a:r>
          </a:p>
        </p:txBody>
      </p:sp>
      <p:pic>
        <p:nvPicPr>
          <p:cNvPr id="2050" name="Picture 2" descr="C:\Users\Denise\Downloads\RENA COM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828800"/>
            <a:ext cx="33147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043976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64693-2A8C-59AF-9A7E-D49837578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Savannah Riojas</a:t>
            </a:r>
          </a:p>
        </p:txBody>
      </p:sp>
      <p:pic>
        <p:nvPicPr>
          <p:cNvPr id="4" name="Picture 3" descr="A person with long curly hair&#10;&#10;Description automatically generated with low confidence">
            <a:extLst>
              <a:ext uri="{FF2B5EF4-FFF2-40B4-BE49-F238E27FC236}">
                <a16:creationId xmlns:a16="http://schemas.microsoft.com/office/drawing/2014/main" id="{184E2B07-1B84-9109-3FE3-CEB5E446A9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 b="34444"/>
          <a:stretch/>
        </p:blipFill>
        <p:spPr>
          <a:xfrm>
            <a:off x="2438400" y="1762949"/>
            <a:ext cx="4085555" cy="490861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89110852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Yessenia Ramirez Herrera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r="26250"/>
          <a:stretch/>
        </p:blipFill>
        <p:spPr>
          <a:xfrm rot="5400000">
            <a:off x="2123530" y="1396914"/>
            <a:ext cx="5125537" cy="556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79976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Alicia Orthodontic &amp; Pediatric</a:t>
            </a:r>
          </a:p>
        </p:txBody>
      </p:sp>
    </p:spTree>
    <p:extLst>
      <p:ext uri="{BB962C8B-B14F-4D97-AF65-F5344CB8AC3E}">
        <p14:creationId xmlns:p14="http://schemas.microsoft.com/office/powerpoint/2010/main" val="667268049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Alison Austin</a:t>
            </a:r>
          </a:p>
        </p:txBody>
      </p:sp>
      <p:pic>
        <p:nvPicPr>
          <p:cNvPr id="9218" name="Picture 2" descr="Z:\HUMAN RESOURCES\EMPLOYEE PICS\500 SC\DOCTORS\ALISON AUST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828800"/>
            <a:ext cx="381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010949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Kim McCabe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600200"/>
            <a:ext cx="5257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30995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6318B-4DE3-C65D-7774-6F8FAB0CC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Lizet</a:t>
            </a:r>
            <a:r>
              <a:rPr lang="en-US" dirty="0"/>
              <a:t> Sanchez</a:t>
            </a:r>
          </a:p>
        </p:txBody>
      </p:sp>
      <p:pic>
        <p:nvPicPr>
          <p:cNvPr id="4" name="Picture 3" descr="A person standing in front of a painting&#10;&#10;Description automatically generated with medium confidence">
            <a:extLst>
              <a:ext uri="{FF2B5EF4-FFF2-40B4-BE49-F238E27FC236}">
                <a16:creationId xmlns:a16="http://schemas.microsoft.com/office/drawing/2014/main" id="{BBF15F7F-CF0A-BE10-F50A-1E1B7A9A9A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" t="28890" b="23332"/>
          <a:stretch/>
        </p:blipFill>
        <p:spPr>
          <a:xfrm>
            <a:off x="2590800" y="2057400"/>
            <a:ext cx="4191886" cy="44196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700565393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1CA13-B685-0790-FF07-5848E35CB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Lorraine Balogh</a:t>
            </a:r>
          </a:p>
        </p:txBody>
      </p:sp>
      <p:pic>
        <p:nvPicPr>
          <p:cNvPr id="4" name="Picture 3" descr="A person standing in front of a painting&#10;&#10;Description automatically generated with medium confidence">
            <a:extLst>
              <a:ext uri="{FF2B5EF4-FFF2-40B4-BE49-F238E27FC236}">
                <a16:creationId xmlns:a16="http://schemas.microsoft.com/office/drawing/2014/main" id="{1E17F0F8-DB96-2722-6FBE-C977B50AD8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30000"/>
          <a:stretch/>
        </p:blipFill>
        <p:spPr>
          <a:xfrm>
            <a:off x="2479540" y="2057400"/>
            <a:ext cx="4184920" cy="44958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237574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D2180-7DBB-4E5C-B42C-064D4988E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Arthur </a:t>
            </a:r>
            <a:r>
              <a:rPr lang="en-US" dirty="0" err="1"/>
              <a:t>Onitiveros</a:t>
            </a:r>
            <a:endParaRPr lang="en-US" dirty="0"/>
          </a:p>
        </p:txBody>
      </p:sp>
      <p:pic>
        <p:nvPicPr>
          <p:cNvPr id="4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2144E1B6-A93C-46C4-952A-8EEAFF8AB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676400"/>
            <a:ext cx="3574561" cy="5011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6127159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D3146-65D5-86D5-2709-93DA810E2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Mayra Ledesma</a:t>
            </a:r>
          </a:p>
        </p:txBody>
      </p:sp>
      <p:pic>
        <p:nvPicPr>
          <p:cNvPr id="4" name="Picture 3" descr="A person standing in front of a painting&#10;&#10;Description automatically generated">
            <a:extLst>
              <a:ext uri="{FF2B5EF4-FFF2-40B4-BE49-F238E27FC236}">
                <a16:creationId xmlns:a16="http://schemas.microsoft.com/office/drawing/2014/main" id="{5C95BD2B-BDC1-DDB5-B386-97445D53C8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36666"/>
          <a:stretch/>
        </p:blipFill>
        <p:spPr>
          <a:xfrm>
            <a:off x="2667000" y="2057400"/>
            <a:ext cx="3962400" cy="398504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199850785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8AA7E-608F-4C72-903C-E4E289972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Noi</a:t>
            </a:r>
            <a:r>
              <a:rPr lang="en-US" dirty="0"/>
              <a:t> Chanthavong</a:t>
            </a:r>
          </a:p>
        </p:txBody>
      </p:sp>
      <p:pic>
        <p:nvPicPr>
          <p:cNvPr id="4" name="Picture 3" descr="A person sitting at a desk&#10;&#10;Description automatically generated">
            <a:extLst>
              <a:ext uri="{FF2B5EF4-FFF2-40B4-BE49-F238E27FC236}">
                <a16:creationId xmlns:a16="http://schemas.microsoft.com/office/drawing/2014/main" id="{DFBC93E1-A5AE-4A9D-9F7C-911AA30890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5" r="28333"/>
          <a:stretch/>
        </p:blipFill>
        <p:spPr>
          <a:xfrm>
            <a:off x="2133600" y="1905000"/>
            <a:ext cx="4419600" cy="44450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346169012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Inland Dental Specialties</a:t>
            </a:r>
          </a:p>
        </p:txBody>
      </p:sp>
    </p:spTree>
    <p:extLst>
      <p:ext uri="{BB962C8B-B14F-4D97-AF65-F5344CB8AC3E}">
        <p14:creationId xmlns:p14="http://schemas.microsoft.com/office/powerpoint/2010/main" val="1310287352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Eri Sahl</a:t>
            </a:r>
          </a:p>
        </p:txBody>
      </p:sp>
      <p:pic>
        <p:nvPicPr>
          <p:cNvPr id="6146" name="Picture 2" descr="Erik Sahl, DDS, MS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76400"/>
            <a:ext cx="28956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708076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EE24D-9170-4771-96BB-0084C6923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Luiza </a:t>
            </a:r>
            <a:r>
              <a:rPr lang="en-US" dirty="0" err="1"/>
              <a:t>Portnoff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412159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8BED1-5482-4147-8703-98C7123F7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Tory </a:t>
            </a:r>
            <a:r>
              <a:rPr lang="en-US" dirty="0" err="1"/>
              <a:t>Silvestrin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792393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Jaciel</a:t>
            </a:r>
            <a:r>
              <a:rPr lang="en-US" dirty="0"/>
              <a:t> </a:t>
            </a:r>
            <a:r>
              <a:rPr lang="en-US" dirty="0" err="1"/>
              <a:t>Silvernale</a:t>
            </a:r>
            <a:endParaRPr lang="en-US" dirty="0"/>
          </a:p>
        </p:txBody>
      </p:sp>
      <p:pic>
        <p:nvPicPr>
          <p:cNvPr id="12290" name="Picture 2" descr="Z:\HUMAN RESOURCES\EMPLOYEE PICS\1100 HERITAGE COURT\JACIEL SILVER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46464"/>
            <a:ext cx="382905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6055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Jasmine Silva</a:t>
            </a:r>
          </a:p>
        </p:txBody>
      </p:sp>
      <p:pic>
        <p:nvPicPr>
          <p:cNvPr id="3074" name="Picture 2" descr="C:\Users\Denise\Downloads\JASMINE SIL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024743"/>
            <a:ext cx="3276600" cy="436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226783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Juliana Rodriguez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5" r="13081"/>
          <a:stretch/>
        </p:blipFill>
        <p:spPr>
          <a:xfrm rot="5400000">
            <a:off x="2112509" y="706891"/>
            <a:ext cx="4918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98320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Marlene Martinez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6" t="4243" r="28825" b="26818"/>
          <a:stretch/>
        </p:blipFill>
        <p:spPr>
          <a:xfrm rot="5400000">
            <a:off x="1933426" y="1876574"/>
            <a:ext cx="5181600" cy="462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03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Navigation to Individual Offices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1600200"/>
            <a:ext cx="86868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hlinkClick r:id="rId2" action="ppaction://hlinksldjump"/>
              </a:rPr>
              <a:t>Sea Country Dental</a:t>
            </a:r>
            <a:endParaRPr lang="en-US" sz="2800" dirty="0"/>
          </a:p>
          <a:p>
            <a:pPr algn="ctr"/>
            <a:r>
              <a:rPr lang="en-US" sz="2800" dirty="0">
                <a:hlinkClick r:id="rId3" action="ppaction://hlinksldjump"/>
              </a:rPr>
              <a:t>Rancho Niguel Dental Group</a:t>
            </a:r>
            <a:endParaRPr lang="en-US" sz="2800" dirty="0"/>
          </a:p>
          <a:p>
            <a:pPr algn="ctr"/>
            <a:r>
              <a:rPr lang="en-US" sz="2800" dirty="0">
                <a:hlinkClick r:id="rId4" action="ppaction://hlinksldjump"/>
              </a:rPr>
              <a:t>South Coast Dental Specialties</a:t>
            </a:r>
            <a:endParaRPr lang="en-US" sz="2800" dirty="0"/>
          </a:p>
          <a:p>
            <a:pPr algn="ctr"/>
            <a:r>
              <a:rPr lang="en-US" sz="2800" dirty="0">
                <a:hlinkClick r:id="rId5" action="ppaction://hlinksldjump"/>
              </a:rPr>
              <a:t>SC Dental Care</a:t>
            </a:r>
            <a:endParaRPr lang="en-US" sz="2800" dirty="0"/>
          </a:p>
          <a:p>
            <a:pPr algn="ctr"/>
            <a:r>
              <a:rPr lang="en-US" sz="2800" dirty="0">
                <a:hlinkClick r:id="rId6" action="ppaction://hlinksldjump"/>
              </a:rPr>
              <a:t>So Cal Dental Corporate</a:t>
            </a:r>
            <a:endParaRPr lang="en-US" sz="2800" dirty="0"/>
          </a:p>
          <a:p>
            <a:pPr algn="ctr"/>
            <a:r>
              <a:rPr lang="en-US" sz="2800" dirty="0">
                <a:hlinkClick r:id="rId7" action="ppaction://hlinksldjump"/>
              </a:rPr>
              <a:t>Inland Dental Center Highland</a:t>
            </a:r>
            <a:endParaRPr lang="en-US" sz="2800" dirty="0"/>
          </a:p>
          <a:p>
            <a:pPr algn="ctr"/>
            <a:r>
              <a:rPr lang="en-US" sz="2800" dirty="0">
                <a:hlinkClick r:id="rId8" action="ppaction://hlinksldjump"/>
              </a:rPr>
              <a:t>Inland Dental Center</a:t>
            </a:r>
            <a:endParaRPr lang="en-US" sz="2800" dirty="0"/>
          </a:p>
          <a:p>
            <a:pPr algn="ctr"/>
            <a:r>
              <a:rPr lang="en-US" sz="2800" dirty="0">
                <a:hlinkClick r:id="rId9" action="ppaction://hlinksldjump"/>
              </a:rPr>
              <a:t>Mission Dental Implant Center</a:t>
            </a:r>
            <a:endParaRPr lang="en-US" sz="2800" dirty="0"/>
          </a:p>
          <a:p>
            <a:pPr algn="ctr"/>
            <a:r>
              <a:rPr lang="en-US" sz="2800" dirty="0">
                <a:hlinkClick r:id="rId9" action="ppaction://hlinksldjump"/>
              </a:rPr>
              <a:t>Inland Dental Center Heritage Court</a:t>
            </a:r>
            <a:endParaRPr lang="en-US" sz="2800" dirty="0"/>
          </a:p>
          <a:p>
            <a:pPr algn="ctr"/>
            <a:r>
              <a:rPr lang="en-US" sz="2800" dirty="0">
                <a:hlinkClick r:id="rId10" action="ppaction://hlinksldjump"/>
              </a:rPr>
              <a:t>Alicia Orthodontic &amp; Pediatric</a:t>
            </a:r>
            <a:endParaRPr lang="en-US" sz="2800" dirty="0"/>
          </a:p>
          <a:p>
            <a:pPr algn="ctr"/>
            <a:r>
              <a:rPr lang="en-US" sz="2800" dirty="0">
                <a:hlinkClick r:id="rId4" action="ppaction://hlinksldjump"/>
              </a:rPr>
              <a:t>Inland Dental Specialties</a:t>
            </a:r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89140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Dr. Gary Mar</a:t>
            </a:r>
          </a:p>
        </p:txBody>
      </p:sp>
      <p:pic>
        <p:nvPicPr>
          <p:cNvPr id="1026" name="Picture 2" descr="Z:\HUMAN RESOURCES\EMPLOYEE PICS\200 RANCHO\DR. GARY M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2057400"/>
            <a:ext cx="5892800" cy="4419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195415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191F2-47FE-8435-00A1-53895D91F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Natalie Andrade</a:t>
            </a:r>
          </a:p>
        </p:txBody>
      </p:sp>
      <p:pic>
        <p:nvPicPr>
          <p:cNvPr id="4" name="Picture 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42377604-F434-39A4-A5EF-582874C8A3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76" b="7778"/>
          <a:stretch/>
        </p:blipFill>
        <p:spPr>
          <a:xfrm>
            <a:off x="2376611" y="1782757"/>
            <a:ext cx="4390777" cy="489236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98716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0B540-8A3F-99BB-C745-A4747BCE9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Michael Lien</a:t>
            </a:r>
          </a:p>
        </p:txBody>
      </p:sp>
      <p:pic>
        <p:nvPicPr>
          <p:cNvPr id="4" name="Picture 3" descr="A person in a white coat&#10;&#10;Description automatically generated">
            <a:extLst>
              <a:ext uri="{FF2B5EF4-FFF2-40B4-BE49-F238E27FC236}">
                <a16:creationId xmlns:a16="http://schemas.microsoft.com/office/drawing/2014/main" id="{46F72790-D02E-4FBA-104C-0239CD52D5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5" t="15533" r="15224" b="19843"/>
          <a:stretch/>
        </p:blipFill>
        <p:spPr>
          <a:xfrm>
            <a:off x="2895600" y="2286000"/>
            <a:ext cx="3720830" cy="38862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926436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602AA-0D57-B251-13C8-B245818F4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 Estrada</a:t>
            </a:r>
          </a:p>
        </p:txBody>
      </p:sp>
      <p:pic>
        <p:nvPicPr>
          <p:cNvPr id="4" name="Picture 3" descr="A person with long black hair&#10;&#10;Description automatically generated">
            <a:extLst>
              <a:ext uri="{FF2B5EF4-FFF2-40B4-BE49-F238E27FC236}">
                <a16:creationId xmlns:a16="http://schemas.microsoft.com/office/drawing/2014/main" id="{68B17925-E9AF-CC49-8894-AFDF52F6A9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1" r="9751" b="16667"/>
          <a:stretch/>
        </p:blipFill>
        <p:spPr>
          <a:xfrm>
            <a:off x="2590800" y="2057400"/>
            <a:ext cx="4442392" cy="42672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0736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Angelina Robitaille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57400"/>
            <a:ext cx="5791200" cy="43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46501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51D26-22E4-ADAE-67EA-B2F38B9AA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Angie </a:t>
            </a:r>
            <a:r>
              <a:rPr lang="en-US" dirty="0" err="1"/>
              <a:t>Falletta</a:t>
            </a:r>
            <a:endParaRPr lang="en-US" dirty="0"/>
          </a:p>
        </p:txBody>
      </p:sp>
      <p:pic>
        <p:nvPicPr>
          <p:cNvPr id="4" name="Picture 3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88CADADE-CC3C-A3C3-B21A-D90B8F9A0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499" y="1905000"/>
            <a:ext cx="3331002" cy="458199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3486854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Candy Lopez</a:t>
            </a:r>
          </a:p>
        </p:txBody>
      </p:sp>
      <p:pic>
        <p:nvPicPr>
          <p:cNvPr id="1026" name="Picture 2" descr="Z:\HUMAN RESOURCES\EMPLOYEE PICS\200 RANCHO\CANDY LOPEZ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0"/>
          <a:stretch/>
        </p:blipFill>
        <p:spPr bwMode="auto">
          <a:xfrm>
            <a:off x="2667000" y="1688214"/>
            <a:ext cx="3682736" cy="4986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0545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Catherine Dang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934934"/>
            <a:ext cx="6106886" cy="4580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46040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Danielle Estrada</a:t>
            </a:r>
          </a:p>
        </p:txBody>
      </p:sp>
      <p:pic>
        <p:nvPicPr>
          <p:cNvPr id="2050" name="Picture 2" descr="Z:\HUMAN RESOURCES\EMPLOYEE PICS\1400 ALICIA\DANIELLE ESTRAD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" r="1478"/>
          <a:stretch/>
        </p:blipFill>
        <p:spPr bwMode="auto">
          <a:xfrm>
            <a:off x="2286000" y="1732681"/>
            <a:ext cx="3962400" cy="4966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3067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51BD7-F4EF-42DA-8D1A-6F3E4914C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Devin Larios</a:t>
            </a:r>
          </a:p>
        </p:txBody>
      </p:sp>
      <p:pic>
        <p:nvPicPr>
          <p:cNvPr id="4" name="Picture 3" descr="A person standing in a room&#10;&#10;Description automatically generated with low confidence">
            <a:extLst>
              <a:ext uri="{FF2B5EF4-FFF2-40B4-BE49-F238E27FC236}">
                <a16:creationId xmlns:a16="http://schemas.microsoft.com/office/drawing/2014/main" id="{050B85C3-86EA-4DDD-8221-453BE22C58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4" r="7538" b="14272"/>
          <a:stretch/>
        </p:blipFill>
        <p:spPr>
          <a:xfrm>
            <a:off x="2590800" y="1981200"/>
            <a:ext cx="4096273" cy="454152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0613683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Farah Aghajan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3"/>
          <a:stretch/>
        </p:blipFill>
        <p:spPr>
          <a:xfrm>
            <a:off x="1524000" y="1752600"/>
            <a:ext cx="58674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0447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 Country Dental</a:t>
            </a:r>
          </a:p>
        </p:txBody>
      </p:sp>
    </p:spTree>
    <p:extLst>
      <p:ext uri="{BB962C8B-B14F-4D97-AF65-F5344CB8AC3E}">
        <p14:creationId xmlns:p14="http://schemas.microsoft.com/office/powerpoint/2010/main" val="34594025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Helen Perez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0" t="1745"/>
          <a:stretch/>
        </p:blipFill>
        <p:spPr>
          <a:xfrm>
            <a:off x="2971800" y="2057400"/>
            <a:ext cx="3044496" cy="4290095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257072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JP Lemann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057400"/>
            <a:ext cx="5791200" cy="43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44910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Kelly Alvarez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828800"/>
            <a:ext cx="6096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20252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Leonel Perez</a:t>
            </a:r>
          </a:p>
        </p:txBody>
      </p:sp>
      <p:pic>
        <p:nvPicPr>
          <p:cNvPr id="1026" name="Picture 2" descr="Z:\HUMAN RESOURCES\EMPLOYEE PICS\200 RANCHO\LEONEL PEREZ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55"/>
          <a:stretch/>
        </p:blipFill>
        <p:spPr bwMode="auto">
          <a:xfrm>
            <a:off x="2438400" y="1705303"/>
            <a:ext cx="4146055" cy="4992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7838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448BD-83AF-48BF-9D18-39D5BD39F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Maria </a:t>
            </a:r>
            <a:r>
              <a:rPr lang="en-US" dirty="0" err="1"/>
              <a:t>Yaneza</a:t>
            </a:r>
            <a:endParaRPr lang="en-US" dirty="0"/>
          </a:p>
        </p:txBody>
      </p:sp>
      <p:pic>
        <p:nvPicPr>
          <p:cNvPr id="4" name="Picture 3" descr="A person standing in a room&#10;&#10;Description automatically generated with low confidence">
            <a:extLst>
              <a:ext uri="{FF2B5EF4-FFF2-40B4-BE49-F238E27FC236}">
                <a16:creationId xmlns:a16="http://schemas.microsoft.com/office/drawing/2014/main" id="{25419CA3-5306-4310-94CC-5852F8FF86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r="27499"/>
          <a:stretch/>
        </p:blipFill>
        <p:spPr>
          <a:xfrm>
            <a:off x="2209800" y="1905000"/>
            <a:ext cx="4572000" cy="44450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4494632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27F29-2DAA-4258-E46B-9E2FCA0C1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Melina </a:t>
            </a:r>
            <a:r>
              <a:rPr lang="en-US" dirty="0" err="1"/>
              <a:t>Vidaurre</a:t>
            </a:r>
            <a:endParaRPr lang="en-US" dirty="0"/>
          </a:p>
        </p:txBody>
      </p:sp>
      <p:pic>
        <p:nvPicPr>
          <p:cNvPr id="4" name="Picture 3" descr="A person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245C97F0-5115-F187-081C-30EF5737E6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0" t="21147" r="19612" b="46816"/>
          <a:stretch/>
        </p:blipFill>
        <p:spPr>
          <a:xfrm>
            <a:off x="2814637" y="2286000"/>
            <a:ext cx="3514725" cy="41148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003784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Noelle Braun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" r="8597" b="8589"/>
          <a:stretch/>
        </p:blipFill>
        <p:spPr>
          <a:xfrm rot="5400000">
            <a:off x="2030815" y="2185538"/>
            <a:ext cx="4998720" cy="3980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77925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Tina Becerra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963882"/>
            <a:ext cx="5867400" cy="4400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20682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Wendy Wu Sotelo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06"/>
          <a:stretch/>
        </p:blipFill>
        <p:spPr>
          <a:xfrm>
            <a:off x="1447800" y="1676400"/>
            <a:ext cx="5695950" cy="489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64318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 Coast Dental Specialties</a:t>
            </a:r>
          </a:p>
        </p:txBody>
      </p:sp>
    </p:spTree>
    <p:extLst>
      <p:ext uri="{BB962C8B-B14F-4D97-AF65-F5344CB8AC3E}">
        <p14:creationId xmlns:p14="http://schemas.microsoft.com/office/powerpoint/2010/main" val="1320845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6354C-F51A-4E65-9E38-679A737CA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Del Campo</a:t>
            </a:r>
          </a:p>
        </p:txBody>
      </p:sp>
      <p:pic>
        <p:nvPicPr>
          <p:cNvPr id="4" name="Picture 3" descr="A picture containing person, wall, blue, standing&#10;&#10;Description automatically generated">
            <a:extLst>
              <a:ext uri="{FF2B5EF4-FFF2-40B4-BE49-F238E27FC236}">
                <a16:creationId xmlns:a16="http://schemas.microsoft.com/office/drawing/2014/main" id="{FC404A6E-4A19-4A5A-80B6-75CEBCED16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1111" r="4074" b="17778"/>
          <a:stretch/>
        </p:blipFill>
        <p:spPr>
          <a:xfrm>
            <a:off x="2057400" y="1676400"/>
            <a:ext cx="4724400" cy="48768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308459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Angela Hsiao</a:t>
            </a:r>
          </a:p>
        </p:txBody>
      </p:sp>
      <p:pic>
        <p:nvPicPr>
          <p:cNvPr id="6146" name="Picture 2" descr="Z:\HUMAN RESOURCES\EMPLOYEE PICS\300 SPECIALTIES\DOCTORS\ANGELA HSI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1739899"/>
            <a:ext cx="3474188" cy="4979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978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B934-E2FD-42B1-BD7A-B5B23FB0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</a:t>
            </a:r>
            <a:r>
              <a:rPr lang="en-US" dirty="0" err="1"/>
              <a:t>Khanh</a:t>
            </a:r>
            <a:r>
              <a:rPr lang="en-US" dirty="0"/>
              <a:t> Nguyen</a:t>
            </a:r>
          </a:p>
        </p:txBody>
      </p:sp>
    </p:spTree>
    <p:extLst>
      <p:ext uri="{BB962C8B-B14F-4D97-AF65-F5344CB8AC3E}">
        <p14:creationId xmlns:p14="http://schemas.microsoft.com/office/powerpoint/2010/main" val="20372991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Nadia Hassan</a:t>
            </a:r>
          </a:p>
        </p:txBody>
      </p:sp>
      <p:pic>
        <p:nvPicPr>
          <p:cNvPr id="7170" name="Picture 2" descr="Z:\HUMAN RESOURCES\EMPLOYEE PICS\300 SPECIALTIES\DOCTORS\NADIA HASS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856" y="1676399"/>
            <a:ext cx="3349143" cy="4998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7890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EA1FB-254F-4ED0-A87A-E948FBB28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Adrian Jaramillo</a:t>
            </a:r>
          </a:p>
        </p:txBody>
      </p:sp>
      <p:pic>
        <p:nvPicPr>
          <p:cNvPr id="4" name="Picture 3" descr="A person standing in front of a wall with a painting on it&#10;&#10;Description automatically generated with low confidence">
            <a:extLst>
              <a:ext uri="{FF2B5EF4-FFF2-40B4-BE49-F238E27FC236}">
                <a16:creationId xmlns:a16="http://schemas.microsoft.com/office/drawing/2014/main" id="{8BFE5B6D-B917-426B-B427-BA6875F91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676400"/>
            <a:ext cx="3638550" cy="48514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3041867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A69C4-90CE-40D7-B5D3-295F75F30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Carina Sanchez</a:t>
            </a:r>
          </a:p>
        </p:txBody>
      </p:sp>
      <p:pic>
        <p:nvPicPr>
          <p:cNvPr id="4" name="Picture 3" descr="A person standing in front of a painting&#10;&#10;Description automatically generated with medium confidence">
            <a:extLst>
              <a:ext uri="{FF2B5EF4-FFF2-40B4-BE49-F238E27FC236}">
                <a16:creationId xmlns:a16="http://schemas.microsoft.com/office/drawing/2014/main" id="{866F70C2-0E71-47D9-8AF0-A662143FC2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r="22500"/>
          <a:stretch/>
        </p:blipFill>
        <p:spPr>
          <a:xfrm>
            <a:off x="2362200" y="1981200"/>
            <a:ext cx="4648200" cy="44450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4055438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ED808-CB06-DBE3-8CC5-BC4D13904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Christina Diaz</a:t>
            </a:r>
          </a:p>
        </p:txBody>
      </p:sp>
      <p:pic>
        <p:nvPicPr>
          <p:cNvPr id="4" name="Picture 3" descr="A person sitting at a desk smiling&#10;&#10;Description automatically generated with medium confidence">
            <a:extLst>
              <a:ext uri="{FF2B5EF4-FFF2-40B4-BE49-F238E27FC236}">
                <a16:creationId xmlns:a16="http://schemas.microsoft.com/office/drawing/2014/main" id="{F65771EE-3490-8396-0D65-D4F6F10F02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" t="15557" r="5185" b="5555"/>
          <a:stretch/>
        </p:blipFill>
        <p:spPr>
          <a:xfrm>
            <a:off x="2589977" y="1905000"/>
            <a:ext cx="3964045" cy="469078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97344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75223-198B-40C8-A6F3-B71E556B3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Lourdes </a:t>
            </a:r>
            <a:r>
              <a:rPr lang="en-US" dirty="0" err="1"/>
              <a:t>Barrueto</a:t>
            </a:r>
            <a:endParaRPr lang="en-US" dirty="0"/>
          </a:p>
        </p:txBody>
      </p:sp>
      <p:pic>
        <p:nvPicPr>
          <p:cNvPr id="4" name="Picture 3" descr="A picture containing wall, person, indoor, person&#10;&#10;Description automatically generated">
            <a:extLst>
              <a:ext uri="{FF2B5EF4-FFF2-40B4-BE49-F238E27FC236}">
                <a16:creationId xmlns:a16="http://schemas.microsoft.com/office/drawing/2014/main" id="{6A3FDFB8-B56C-4158-A860-2321F017E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471" y="1905000"/>
            <a:ext cx="4149791" cy="46482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685140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Phyllis </a:t>
            </a:r>
            <a:r>
              <a:rPr lang="en-US" dirty="0" err="1"/>
              <a:t>Soltis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1" t="7692" r="16150"/>
          <a:stretch/>
        </p:blipFill>
        <p:spPr>
          <a:xfrm>
            <a:off x="1878964" y="1828800"/>
            <a:ext cx="5250181" cy="4846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4748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534E6-C15D-C83E-0637-D423EAAE0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Sarah Carroll</a:t>
            </a:r>
          </a:p>
        </p:txBody>
      </p:sp>
      <p:pic>
        <p:nvPicPr>
          <p:cNvPr id="4" name="Picture 3" descr="A person standing in front of a plant&#10;&#10;Description automatically generated">
            <a:extLst>
              <a:ext uri="{FF2B5EF4-FFF2-40B4-BE49-F238E27FC236}">
                <a16:creationId xmlns:a16="http://schemas.microsoft.com/office/drawing/2014/main" id="{6A171B35-D469-BA6B-C0D9-A523E20DAC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8" t="10000" r="10154" b="47777"/>
          <a:stretch/>
        </p:blipFill>
        <p:spPr>
          <a:xfrm>
            <a:off x="2895600" y="2133600"/>
            <a:ext cx="3810000" cy="420076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7293313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Sarah Duff</a:t>
            </a:r>
          </a:p>
        </p:txBody>
      </p:sp>
      <p:pic>
        <p:nvPicPr>
          <p:cNvPr id="1026" name="Picture 2" descr="Z:\HUMAN RESOURCES\EMPLOYEE PICS\300 SPECIALTIES\SARAH DUF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" t="13300" b="6897"/>
          <a:stretch/>
        </p:blipFill>
        <p:spPr bwMode="auto">
          <a:xfrm>
            <a:off x="2438400" y="1828800"/>
            <a:ext cx="4324350" cy="4790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325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Shirin </a:t>
            </a:r>
            <a:r>
              <a:rPr lang="en-US" dirty="0" err="1"/>
              <a:t>Moshrefi</a:t>
            </a:r>
            <a:endParaRPr lang="en-US" dirty="0"/>
          </a:p>
        </p:txBody>
      </p:sp>
      <p:pic>
        <p:nvPicPr>
          <p:cNvPr id="2050" name="Picture 2" descr="Z:\HUMAN RESOURCES\EMPLOYEE PICS\100 SEA COUNTRY\DOCTORS\SHIRIN MOSHREF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76400"/>
            <a:ext cx="3390900" cy="508635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0259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Stephanie Dartt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6" b="20681"/>
          <a:stretch/>
        </p:blipFill>
        <p:spPr>
          <a:xfrm>
            <a:off x="1981200" y="1757728"/>
            <a:ext cx="5486400" cy="4712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33601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ACC51-6FBD-8FFD-F411-A8C55FCA7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Steven Iniguez</a:t>
            </a:r>
          </a:p>
        </p:txBody>
      </p:sp>
      <p:pic>
        <p:nvPicPr>
          <p:cNvPr id="4" name="Picture 3" descr="A person standing in front of a fountain&#10;&#10;Description automatically generated">
            <a:extLst>
              <a:ext uri="{FF2B5EF4-FFF2-40B4-BE49-F238E27FC236}">
                <a16:creationId xmlns:a16="http://schemas.microsoft.com/office/drawing/2014/main" id="{9FD6C596-1814-09EF-124F-4BA6A300B2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7" r="25133" b="36218"/>
          <a:stretch/>
        </p:blipFill>
        <p:spPr>
          <a:xfrm>
            <a:off x="2101187" y="1905000"/>
            <a:ext cx="4680613" cy="441247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0157048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 Dental Care</a:t>
            </a:r>
          </a:p>
        </p:txBody>
      </p:sp>
    </p:spTree>
    <p:extLst>
      <p:ext uri="{BB962C8B-B14F-4D97-AF65-F5344CB8AC3E}">
        <p14:creationId xmlns:p14="http://schemas.microsoft.com/office/powerpoint/2010/main" val="16027001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Alison Austin</a:t>
            </a:r>
          </a:p>
        </p:txBody>
      </p:sp>
      <p:pic>
        <p:nvPicPr>
          <p:cNvPr id="9218" name="Picture 2" descr="Z:\HUMAN RESOURCES\EMPLOYEE PICS\500 SC\DOCTORS\ALISON AUST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559" y="1752599"/>
            <a:ext cx="3901441" cy="4876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0642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Paul Murray</a:t>
            </a:r>
          </a:p>
        </p:txBody>
      </p:sp>
      <p:pic>
        <p:nvPicPr>
          <p:cNvPr id="10242" name="Picture 2" descr="Z:\HUMAN RESOURCES\EMPLOYEE PICS\500 SC\DOCTORS\PAUL MURR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716582"/>
            <a:ext cx="3810000" cy="49480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3999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Rodney Boyd</a:t>
            </a:r>
          </a:p>
        </p:txBody>
      </p:sp>
      <p:pic>
        <p:nvPicPr>
          <p:cNvPr id="11266" name="Picture 2" descr="Z:\HUMAN RESOURCES\EMPLOYEE PICS\500 SC\DOCTORS\RODNEY BOY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85373"/>
            <a:ext cx="3276600" cy="4989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9148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D0FD5-A732-406C-83F2-5388BCA9A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Tom </a:t>
            </a:r>
            <a:r>
              <a:rPr lang="en-US" dirty="0" err="1"/>
              <a:t>Shinmoto</a:t>
            </a:r>
            <a:endParaRPr lang="en-US" dirty="0"/>
          </a:p>
        </p:txBody>
      </p:sp>
      <p:pic>
        <p:nvPicPr>
          <p:cNvPr id="4" name="Picture 3" descr="A group of people sitting at a table outside&#10;&#10;Description automatically generated with medium confidence">
            <a:extLst>
              <a:ext uri="{FF2B5EF4-FFF2-40B4-BE49-F238E27FC236}">
                <a16:creationId xmlns:a16="http://schemas.microsoft.com/office/drawing/2014/main" id="{72C437B3-1A84-43E5-89D6-F6D73716C6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1" t="28603" r="60218" b="40070"/>
          <a:stretch/>
        </p:blipFill>
        <p:spPr>
          <a:xfrm>
            <a:off x="2895600" y="1986116"/>
            <a:ext cx="2895600" cy="429669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6443257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Tabby </a:t>
            </a:r>
            <a:r>
              <a:rPr lang="en-US" dirty="0" err="1"/>
              <a:t>Abulhosseini</a:t>
            </a:r>
            <a:endParaRPr lang="en-US" dirty="0"/>
          </a:p>
        </p:txBody>
      </p:sp>
      <p:pic>
        <p:nvPicPr>
          <p:cNvPr id="12290" name="Picture 2" descr="Z:\HUMAN RESOURCES\EMPLOYEE PICS\500 SC\DOCTORS\TABBY ABULHOSSEI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722" y="1752600"/>
            <a:ext cx="3888791" cy="4922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1633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Briann</a:t>
            </a:r>
            <a:r>
              <a:rPr lang="en-US" dirty="0"/>
              <a:t> </a:t>
            </a:r>
            <a:r>
              <a:rPr lang="en-US" dirty="0" err="1"/>
              <a:t>Koutzoukis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b="31364"/>
          <a:stretch/>
        </p:blipFill>
        <p:spPr>
          <a:xfrm>
            <a:off x="1774321" y="1828800"/>
            <a:ext cx="5388479" cy="472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80405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B4F97-7ED5-4B96-90BB-BEEC7CED9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Camie Jepson</a:t>
            </a:r>
          </a:p>
        </p:txBody>
      </p:sp>
      <p:pic>
        <p:nvPicPr>
          <p:cNvPr id="4" name="Picture 3" descr="A picture containing wall, indoor, person&#10;&#10;Description automatically generated">
            <a:extLst>
              <a:ext uri="{FF2B5EF4-FFF2-40B4-BE49-F238E27FC236}">
                <a16:creationId xmlns:a16="http://schemas.microsoft.com/office/drawing/2014/main" id="{8EEDB768-6BC3-4BEF-8593-E00A50A017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r="25833"/>
          <a:stretch/>
        </p:blipFill>
        <p:spPr>
          <a:xfrm>
            <a:off x="2209800" y="1981200"/>
            <a:ext cx="4572000" cy="44450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286946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Auriestela</a:t>
            </a:r>
            <a:r>
              <a:rPr lang="en-US" dirty="0"/>
              <a:t> Gomez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8" t="17886" r="13414"/>
          <a:stretch/>
        </p:blipFill>
        <p:spPr>
          <a:xfrm>
            <a:off x="1600200" y="2133600"/>
            <a:ext cx="5676523" cy="434340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2676493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Carissa Scarborough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5"/>
          <a:stretch/>
        </p:blipFill>
        <p:spPr>
          <a:xfrm>
            <a:off x="2037196" y="1752600"/>
            <a:ext cx="5041900" cy="4772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24251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Danny </a:t>
            </a:r>
            <a:r>
              <a:rPr lang="en-US" dirty="0" err="1"/>
              <a:t>Oliveros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" t="10303" r="-66" b="8787"/>
          <a:stretch/>
        </p:blipFill>
        <p:spPr>
          <a:xfrm>
            <a:off x="2209800" y="1828800"/>
            <a:ext cx="4542255" cy="4770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55375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 Devane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4" t="9083"/>
          <a:stretch/>
        </p:blipFill>
        <p:spPr>
          <a:xfrm>
            <a:off x="1447800" y="1905000"/>
            <a:ext cx="6248400" cy="4385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06628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DAE47-11B3-4721-BAF0-E2DB4A5F6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Jenny Rios</a:t>
            </a:r>
          </a:p>
        </p:txBody>
      </p:sp>
      <p:pic>
        <p:nvPicPr>
          <p:cNvPr id="4" name="Picture 3" descr="A picture containing dressed&#10;&#10;Description automatically generated">
            <a:extLst>
              <a:ext uri="{FF2B5EF4-FFF2-40B4-BE49-F238E27FC236}">
                <a16:creationId xmlns:a16="http://schemas.microsoft.com/office/drawing/2014/main" id="{45FFF29C-2B65-4B4D-BDC7-77DB4C6F5B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1" t="-1981" r="33899" b="1981"/>
          <a:stretch/>
        </p:blipFill>
        <p:spPr>
          <a:xfrm>
            <a:off x="2438400" y="2057400"/>
            <a:ext cx="3886200" cy="44450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7666496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Jonatan Ortega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2" b="17576"/>
          <a:stretch/>
        </p:blipFill>
        <p:spPr>
          <a:xfrm>
            <a:off x="2514600" y="1744633"/>
            <a:ext cx="4010457" cy="4936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08804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20CB6-D8A3-4916-B1B2-8FA1B1E7F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Jose </a:t>
            </a:r>
            <a:r>
              <a:rPr lang="en-US" dirty="0" err="1"/>
              <a:t>Ortegon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C033A4-13AC-46D8-99D2-1E58F80C3C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9" t="13077"/>
          <a:stretch/>
        </p:blipFill>
        <p:spPr>
          <a:xfrm rot="5400000">
            <a:off x="2049069" y="2353871"/>
            <a:ext cx="4941085" cy="3609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24600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Liliana Jones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7" t="29831" r="6098" b="14375"/>
          <a:stretch/>
        </p:blipFill>
        <p:spPr>
          <a:xfrm>
            <a:off x="1817557" y="1828800"/>
            <a:ext cx="5508886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83495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Nurcin (Farrah) Hansen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27"/>
          <a:stretch/>
        </p:blipFill>
        <p:spPr>
          <a:xfrm>
            <a:off x="1676400" y="1600199"/>
            <a:ext cx="5334000" cy="5140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05235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141AA-6390-3922-6B14-0172E1DA4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Taylor </a:t>
            </a:r>
            <a:r>
              <a:rPr lang="en-US" dirty="0" err="1"/>
              <a:t>Odasso</a:t>
            </a:r>
            <a:endParaRPr lang="en-US" dirty="0"/>
          </a:p>
        </p:txBody>
      </p:sp>
      <p:pic>
        <p:nvPicPr>
          <p:cNvPr id="4" name="Picture 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07AD5DD-72C6-5F10-803E-2C3F2A2DAC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828800"/>
            <a:ext cx="3486150" cy="46482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21548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Thuy Nguyen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1" t="54167"/>
          <a:stretch/>
        </p:blipFill>
        <p:spPr>
          <a:xfrm>
            <a:off x="2286000" y="1735099"/>
            <a:ext cx="4267200" cy="4948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8986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Cande</a:t>
            </a:r>
            <a:r>
              <a:rPr lang="en-US" dirty="0"/>
              <a:t> </a:t>
            </a:r>
            <a:r>
              <a:rPr lang="en-US" dirty="0" err="1"/>
              <a:t>Labander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65" y="1676400"/>
            <a:ext cx="4864035" cy="499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17426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Vivian Jimenez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6" t="25598" r="31041" b="24881"/>
          <a:stretch/>
        </p:blipFill>
        <p:spPr>
          <a:xfrm>
            <a:off x="1606826" y="1981200"/>
            <a:ext cx="5632174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91798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Cal Dental Corporate</a:t>
            </a:r>
          </a:p>
        </p:txBody>
      </p:sp>
    </p:spTree>
    <p:extLst>
      <p:ext uri="{BB962C8B-B14F-4D97-AF65-F5344CB8AC3E}">
        <p14:creationId xmlns:p14="http://schemas.microsoft.com/office/powerpoint/2010/main" val="278195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Debbie Jezowski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3" t="23095" b="24643"/>
          <a:stretch/>
        </p:blipFill>
        <p:spPr>
          <a:xfrm>
            <a:off x="3120706" y="1843018"/>
            <a:ext cx="2698390" cy="4832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4573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Karly Warner</a:t>
            </a:r>
          </a:p>
        </p:txBody>
      </p:sp>
      <p:pic>
        <p:nvPicPr>
          <p:cNvPr id="2050" name="Picture 2" descr="Z:\HUMAN RESOURCES\EMPLOYEE PICS\700 CORPORATE\KARLY WARN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3" t="9424"/>
          <a:stretch/>
        </p:blipFill>
        <p:spPr bwMode="auto">
          <a:xfrm>
            <a:off x="2689628" y="1752599"/>
            <a:ext cx="3863571" cy="49787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4951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Monica DuBois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4" t="1" r="5933" b="-916"/>
          <a:stretch/>
        </p:blipFill>
        <p:spPr>
          <a:xfrm>
            <a:off x="2590800" y="1676400"/>
            <a:ext cx="3537254" cy="5109175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4353365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7EE6F-6A0C-4C5C-85DB-4F3D9B9EA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Renee Dobbert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5626B8-8260-4E2B-98B5-A54222D290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1800" y="1662851"/>
            <a:ext cx="3009900" cy="5142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281721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Rosie </a:t>
            </a:r>
            <a:r>
              <a:rPr lang="en-US" dirty="0" err="1"/>
              <a:t>Larrea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2" t="8127" r="14286"/>
          <a:stretch/>
        </p:blipFill>
        <p:spPr>
          <a:xfrm>
            <a:off x="2286000" y="1828800"/>
            <a:ext cx="4572000" cy="4650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15909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Sandra Molina</a:t>
            </a:r>
          </a:p>
        </p:txBody>
      </p:sp>
      <p:pic>
        <p:nvPicPr>
          <p:cNvPr id="3074" name="Picture 2" descr="Z:\HUMAN RESOURCES\EMPLOYEE PICS\700 CORPORATE\SANDRA MOLI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05000"/>
            <a:ext cx="4495800" cy="4495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94733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84B03-CFF9-8663-41E2-04DF6123F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Maria Trimble</a:t>
            </a:r>
          </a:p>
        </p:txBody>
      </p:sp>
      <p:pic>
        <p:nvPicPr>
          <p:cNvPr id="4" name="Picture 3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9BC919E5-DFC2-BB89-9E16-3A3000EEDF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1785879"/>
            <a:ext cx="65024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3957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Inland Dental Center Highland</a:t>
            </a:r>
          </a:p>
        </p:txBody>
      </p:sp>
    </p:spTree>
    <p:extLst>
      <p:ext uri="{BB962C8B-B14F-4D97-AF65-F5344CB8AC3E}">
        <p14:creationId xmlns:p14="http://schemas.microsoft.com/office/powerpoint/2010/main" val="3615622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Cheryl </a:t>
            </a:r>
            <a:r>
              <a:rPr lang="en-US"/>
              <a:t>Lonzello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6" t="1818" r="14284"/>
          <a:stretch/>
        </p:blipFill>
        <p:spPr>
          <a:xfrm>
            <a:off x="1637137" y="2057400"/>
            <a:ext cx="5869726" cy="43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741299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597AC-68EB-489C-BC89-5B2751850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Andrew </a:t>
            </a:r>
            <a:r>
              <a:rPr lang="en-US" dirty="0" err="1"/>
              <a:t>Najem</a:t>
            </a:r>
            <a:endParaRPr lang="en-US" dirty="0"/>
          </a:p>
        </p:txBody>
      </p:sp>
      <p:pic>
        <p:nvPicPr>
          <p:cNvPr id="4" name="Picture 3" descr="A person holding a baby&#10;&#10;Description automatically generated with low confidence">
            <a:extLst>
              <a:ext uri="{FF2B5EF4-FFF2-40B4-BE49-F238E27FC236}">
                <a16:creationId xmlns:a16="http://schemas.microsoft.com/office/drawing/2014/main" id="{244AA581-2507-4D08-B4F4-BBCB2808EB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5500" y="2373902"/>
            <a:ext cx="495300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5933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Anthony Boyd</a:t>
            </a:r>
          </a:p>
        </p:txBody>
      </p:sp>
      <p:pic>
        <p:nvPicPr>
          <p:cNvPr id="13314" name="Picture 2" descr="Z:\HUMAN RESOURCES\EMPLOYEE PICS\800 HIGHLAND\DOCTORS\ANTHONY BOY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729446"/>
            <a:ext cx="3429000" cy="4945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0689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4CE8E-519A-4EA0-81E3-DFA55ACE2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Carmelo </a:t>
            </a:r>
            <a:r>
              <a:rPr lang="en-US" dirty="0" err="1"/>
              <a:t>Bruny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6194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Cecilia Kao</a:t>
            </a:r>
          </a:p>
        </p:txBody>
      </p:sp>
      <p:pic>
        <p:nvPicPr>
          <p:cNvPr id="14338" name="Picture 2" descr="Z:\HUMAN RESOURCES\EMPLOYEE PICS\800 HIGHLAND\DOCTORS\CECILIA K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752600"/>
            <a:ext cx="3362325" cy="48033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04123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0870-FD46-4060-A7F1-7D1E326B9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Devin Anderson</a:t>
            </a:r>
          </a:p>
        </p:txBody>
      </p:sp>
    </p:spTree>
    <p:extLst>
      <p:ext uri="{BB962C8B-B14F-4D97-AF65-F5344CB8AC3E}">
        <p14:creationId xmlns:p14="http://schemas.microsoft.com/office/powerpoint/2010/main" val="192342116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Karin Johnsen</a:t>
            </a:r>
          </a:p>
        </p:txBody>
      </p:sp>
      <p:pic>
        <p:nvPicPr>
          <p:cNvPr id="15362" name="Picture 2" descr="Z:\HUMAN RESOURCES\EMPLOYEE PICS\800 HIGHLAND\DOCTORS\KARIN JOHNS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533" y="1893570"/>
            <a:ext cx="3904933" cy="4781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56978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7C8C8-6BE7-73D6-1625-15BF2827D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Keli Wright</a:t>
            </a:r>
          </a:p>
        </p:txBody>
      </p:sp>
      <p:pic>
        <p:nvPicPr>
          <p:cNvPr id="4" name="Picture 3" descr="A person in a purple scrubs standing in front of a door&#10;&#10;Description automatically generated">
            <a:extLst>
              <a:ext uri="{FF2B5EF4-FFF2-40B4-BE49-F238E27FC236}">
                <a16:creationId xmlns:a16="http://schemas.microsoft.com/office/drawing/2014/main" id="{FC0FC257-3B1A-8527-5162-57935F3F6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17333" r="5556" b="12667"/>
          <a:stretch/>
        </p:blipFill>
        <p:spPr>
          <a:xfrm>
            <a:off x="2286000" y="1752600"/>
            <a:ext cx="4572000" cy="48006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12929468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Mark Johnsen</a:t>
            </a:r>
          </a:p>
        </p:txBody>
      </p:sp>
      <p:pic>
        <p:nvPicPr>
          <p:cNvPr id="16386" name="Picture 2" descr="Z:\HUMAN RESOURCES\EMPLOYEE PICS\800 HIGHLAND\DOCTORS\MARK JOHNS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000249"/>
            <a:ext cx="3429000" cy="418170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88328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Ronald </a:t>
            </a:r>
            <a:r>
              <a:rPr lang="en-US" dirty="0" err="1"/>
              <a:t>Simus</a:t>
            </a:r>
            <a:endParaRPr lang="en-US" dirty="0"/>
          </a:p>
        </p:txBody>
      </p:sp>
      <p:pic>
        <p:nvPicPr>
          <p:cNvPr id="19458" name="Picture 2" descr="Z:\HUMAN RESOURCES\EMPLOYEE PICS\800 HIGHLAND\DOCTORS\RONALD SIM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000250"/>
            <a:ext cx="3429000" cy="428625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3260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Breanna Young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6" t="19394" r="18423" b="21061"/>
          <a:stretch/>
        </p:blipFill>
        <p:spPr>
          <a:xfrm>
            <a:off x="2590800" y="1600200"/>
            <a:ext cx="4191000" cy="503223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703042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Connie Phan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5" b="29441"/>
          <a:stretch/>
        </p:blipFill>
        <p:spPr>
          <a:xfrm>
            <a:off x="2057400" y="1756463"/>
            <a:ext cx="4879283" cy="4919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340235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BC7B7-18F8-4F68-B816-55F788689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Briana </a:t>
            </a:r>
            <a:r>
              <a:rPr lang="en-US" dirty="0" err="1"/>
              <a:t>Willhide</a:t>
            </a:r>
            <a:endParaRPr lang="en-US" dirty="0"/>
          </a:p>
        </p:txBody>
      </p:sp>
      <p:pic>
        <p:nvPicPr>
          <p:cNvPr id="4" name="Picture 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9AD42B9-632B-4665-8F8A-87CF8BCBB3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25" y="1905000"/>
            <a:ext cx="3486150" cy="46482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39036847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Cori Kempton</a:t>
            </a:r>
          </a:p>
        </p:txBody>
      </p:sp>
      <p:pic>
        <p:nvPicPr>
          <p:cNvPr id="19458" name="Picture 2" descr="Z:\HUMAN RESOURCES\EMPLOYEE PICS\800 HIGHLAND\CORI KEMPT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4"/>
          <a:stretch/>
        </p:blipFill>
        <p:spPr bwMode="auto">
          <a:xfrm>
            <a:off x="2819400" y="1828800"/>
            <a:ext cx="3867150" cy="49276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15969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D664-45B4-4EE4-A498-8F1D2E653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Diana Barajas</a:t>
            </a:r>
          </a:p>
        </p:txBody>
      </p:sp>
      <p:pic>
        <p:nvPicPr>
          <p:cNvPr id="4" name="Picture 3" descr="A person wearing a purple shirt&#10;&#10;Description automatically generated">
            <a:extLst>
              <a:ext uri="{FF2B5EF4-FFF2-40B4-BE49-F238E27FC236}">
                <a16:creationId xmlns:a16="http://schemas.microsoft.com/office/drawing/2014/main" id="{141A30D1-EF7B-491D-86B3-79D34B6BAA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5"/>
          <a:stretch/>
        </p:blipFill>
        <p:spPr>
          <a:xfrm>
            <a:off x="2753202" y="2133600"/>
            <a:ext cx="3637595" cy="419280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99345556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Elma </a:t>
            </a:r>
            <a:r>
              <a:rPr lang="en-US" dirty="0" err="1"/>
              <a:t>Tilei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7" t="10303" r="36591" b="32576"/>
          <a:stretch/>
        </p:blipFill>
        <p:spPr>
          <a:xfrm rot="5400000">
            <a:off x="2117823" y="2301776"/>
            <a:ext cx="5053445" cy="380269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87487678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 Hernandez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1" t="28182" r="23798" b="18788"/>
          <a:stretch/>
        </p:blipFill>
        <p:spPr>
          <a:xfrm>
            <a:off x="2667000" y="1752600"/>
            <a:ext cx="3600234" cy="479669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83921685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Gina Johnson</a:t>
            </a:r>
          </a:p>
        </p:txBody>
      </p:sp>
      <p:pic>
        <p:nvPicPr>
          <p:cNvPr id="20482" name="Picture 2" descr="Z:\HUMAN RESOURCES\EMPLOYEE PICS\800 HIGHLAND\GINA JOHNS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5"/>
          <a:stretch/>
        </p:blipFill>
        <p:spPr bwMode="auto">
          <a:xfrm>
            <a:off x="2790825" y="1905000"/>
            <a:ext cx="3562350" cy="42926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08006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B273B-E2F9-4863-B926-94296D6F2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Janelly Vargas</a:t>
            </a:r>
          </a:p>
        </p:txBody>
      </p:sp>
      <p:pic>
        <p:nvPicPr>
          <p:cNvPr id="4" name="Picture 3" descr="A person standing in front of a painting&#10;&#10;Description automatically generated with medium confidence">
            <a:extLst>
              <a:ext uri="{FF2B5EF4-FFF2-40B4-BE49-F238E27FC236}">
                <a16:creationId xmlns:a16="http://schemas.microsoft.com/office/drawing/2014/main" id="{CFF4E2D6-1F8B-4754-B995-C3DC228049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8" t="14754" r="1639" b="11476"/>
          <a:stretch/>
        </p:blipFill>
        <p:spPr>
          <a:xfrm>
            <a:off x="2545080" y="2057400"/>
            <a:ext cx="4053840" cy="43434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15377951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Jazmin Barrera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1" t="25247"/>
          <a:stretch/>
        </p:blipFill>
        <p:spPr>
          <a:xfrm>
            <a:off x="2590801" y="2133600"/>
            <a:ext cx="3898436" cy="4312556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16254665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Jennifer Gallo</a:t>
            </a:r>
          </a:p>
        </p:txBody>
      </p:sp>
      <p:pic>
        <p:nvPicPr>
          <p:cNvPr id="3074" name="Picture 2" descr="Z:\HUMAN RESOURCES\EMPLOYEE PICS\800 HIGHLAND\JENNIFER GALL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695" y="1828800"/>
            <a:ext cx="1436370" cy="435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22947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Luz Montoya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0" t="19394" r="19091" b="21969"/>
          <a:stretch/>
        </p:blipFill>
        <p:spPr>
          <a:xfrm>
            <a:off x="2376055" y="1752600"/>
            <a:ext cx="4169931" cy="487541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0029769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catur">
  <a:themeElements>
    <a:clrScheme name="Decatur">
      <a:dk1>
        <a:sysClr val="windowText" lastClr="000000"/>
      </a:dk1>
      <a:lt1>
        <a:sysClr val="window" lastClr="FFFFFF"/>
      </a:lt1>
      <a:dk2>
        <a:srgbClr val="55554A"/>
      </a:dk2>
      <a:lt2>
        <a:srgbClr val="D7DAE1"/>
      </a:lt2>
      <a:accent1>
        <a:srgbClr val="F4680B"/>
      </a:accent1>
      <a:accent2>
        <a:srgbClr val="ABB19F"/>
      </a:accent2>
      <a:accent3>
        <a:srgbClr val="948774"/>
      </a:accent3>
      <a:accent4>
        <a:srgbClr val="7EB8E7"/>
      </a:accent4>
      <a:accent5>
        <a:srgbClr val="E3B651"/>
      </a:accent5>
      <a:accent6>
        <a:srgbClr val="96756C"/>
      </a:accent6>
      <a:hlink>
        <a:srgbClr val="66AACD"/>
      </a:hlink>
      <a:folHlink>
        <a:srgbClr val="809DB3"/>
      </a:folHlink>
    </a:clrScheme>
    <a:fontScheme name="Decatur">
      <a:majorFont>
        <a:latin typeface="Bodoni MT Condensed"/>
        <a:ea typeface=""/>
        <a:cs typeface=""/>
        <a:font script="Grek" typeface="Times New Roman"/>
        <a:font script="Cyrl" typeface="Times New Roman"/>
        <a:font script="Jpan" typeface="HG明朝E"/>
        <a:font script="Hang" typeface="HY목각파임B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catur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10000"/>
              </a:schemeClr>
            </a:gs>
            <a:gs pos="47500">
              <a:schemeClr val="phClr">
                <a:tint val="53000"/>
                <a:satMod val="120000"/>
              </a:schemeClr>
            </a:gs>
            <a:gs pos="58500">
              <a:schemeClr val="phClr">
                <a:tint val="53000"/>
                <a:satMod val="120000"/>
              </a:schemeClr>
            </a:gs>
            <a:gs pos="100000">
              <a:schemeClr val="phClr">
                <a:tint val="90000"/>
                <a:satMod val="110000"/>
              </a:schemeClr>
            </a:gs>
          </a:gsLst>
          <a:lin ang="3600000" scaled="1"/>
        </a:gradFill>
        <a:gradFill rotWithShape="1">
          <a:gsLst>
            <a:gs pos="0">
              <a:schemeClr val="phClr">
                <a:shade val="54000"/>
                <a:satMod val="105000"/>
              </a:schemeClr>
            </a:gs>
            <a:gs pos="47500">
              <a:schemeClr val="phClr">
                <a:shade val="88000"/>
                <a:satMod val="105000"/>
              </a:schemeClr>
            </a:gs>
            <a:gs pos="58500">
              <a:schemeClr val="phClr">
                <a:shade val="88000"/>
                <a:satMod val="105000"/>
              </a:schemeClr>
            </a:gs>
            <a:gs pos="100000">
              <a:schemeClr val="phClr">
                <a:shade val="54000"/>
                <a:satMod val="105000"/>
              </a:schemeClr>
            </a:gs>
          </a:gsLst>
          <a:lin ang="36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82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3600000" algn="r" rotWithShape="0">
              <a:srgbClr val="000000">
                <a:alpha val="30000"/>
              </a:srgbClr>
            </a:outerShdw>
          </a:effectLst>
        </a:effectStyle>
        <a:effectStyle>
          <a:effectLst>
            <a:outerShdw blurRad="63500" dist="25400" dir="3600000" algn="r" rotWithShape="0">
              <a:srgbClr val="000000">
                <a:alpha val="36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prstMaterial="flat">
            <a:bevelT w="38100" h="50800" prst="softRound"/>
          </a:sp3d>
        </a:effectStyle>
        <a:effectStyle>
          <a:effectLst>
            <a:outerShdw blurRad="76200" dist="38100" dir="3600000" algn="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contourW="44450" prstMaterial="flat">
            <a:bevelT w="38100" h="508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52000"/>
                <a:satMod val="105000"/>
              </a:schemeClr>
            </a:gs>
            <a:gs pos="47500">
              <a:schemeClr val="phClr">
                <a:tint val="90000"/>
                <a:shade val="89000"/>
                <a:satMod val="105000"/>
              </a:schemeClr>
            </a:gs>
            <a:gs pos="58500">
              <a:schemeClr val="phClr">
                <a:tint val="85000"/>
                <a:shade val="89000"/>
                <a:satMod val="105000"/>
              </a:schemeClr>
            </a:gs>
            <a:gs pos="100000">
              <a:schemeClr val="phClr">
                <a:tint val="100000"/>
                <a:shade val="52000"/>
                <a:satMod val="105000"/>
              </a:schemeClr>
            </a:gs>
          </a:gsLst>
          <a:lin ang="36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5000"/>
                <a:satMod val="120000"/>
              </a:schemeClr>
            </a:duotone>
          </a:blip>
          <a:tile tx="0" ty="0" sx="52000" sy="5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2428</TotalTime>
  <Words>548</Words>
  <Application>Microsoft Office PowerPoint</Application>
  <PresentationFormat>On-screen Show (4:3)</PresentationFormat>
  <Paragraphs>212</Paragraphs>
  <Slides>200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200</vt:i4>
      </vt:variant>
    </vt:vector>
  </HeadingPairs>
  <TitlesOfParts>
    <vt:vector size="206" baseType="lpstr">
      <vt:lpstr>Arial</vt:lpstr>
      <vt:lpstr>Bodoni MT Condensed</vt:lpstr>
      <vt:lpstr>Courier New</vt:lpstr>
      <vt:lpstr>Franklin Gothic Book</vt:lpstr>
      <vt:lpstr>Wingdings</vt:lpstr>
      <vt:lpstr>Decatur</vt:lpstr>
      <vt:lpstr>Employee Photo Album</vt:lpstr>
      <vt:lpstr>Navigation to Individual Offices</vt:lpstr>
      <vt:lpstr>Sea Country Dental</vt:lpstr>
      <vt:lpstr>Dr. Del Campo</vt:lpstr>
      <vt:lpstr>Dr. Shirin Moshrefi</vt:lpstr>
      <vt:lpstr>Auriestela Gomez</vt:lpstr>
      <vt:lpstr>Cande Labander</vt:lpstr>
      <vt:lpstr>Cheryl Lonzello</vt:lpstr>
      <vt:lpstr>Connie Phan</vt:lpstr>
      <vt:lpstr>Gracie Alvarez</vt:lpstr>
      <vt:lpstr>Wiebke Bultmann</vt:lpstr>
      <vt:lpstr>Joanna De Los Angeles</vt:lpstr>
      <vt:lpstr>Kassandra Cortez</vt:lpstr>
      <vt:lpstr>Kim Vu</vt:lpstr>
      <vt:lpstr>LaVerle Quigley</vt:lpstr>
      <vt:lpstr>Maria Hernandez</vt:lpstr>
      <vt:lpstr>Nicole Camp</vt:lpstr>
      <vt:lpstr>Rancho Niguel Dental Group</vt:lpstr>
      <vt:lpstr>Dr. Arthur Onitiveros</vt:lpstr>
      <vt:lpstr>Dr. Gary Mar</vt:lpstr>
      <vt:lpstr>Dr. Michael Lien</vt:lpstr>
      <vt:lpstr>Ana Estrada</vt:lpstr>
      <vt:lpstr>Angelina Robitaille</vt:lpstr>
      <vt:lpstr>Angie Falletta</vt:lpstr>
      <vt:lpstr>Candy Lopez</vt:lpstr>
      <vt:lpstr>Catherine Dang</vt:lpstr>
      <vt:lpstr>Danielle Estrada</vt:lpstr>
      <vt:lpstr>Devin Larios</vt:lpstr>
      <vt:lpstr>Farah Aghajan</vt:lpstr>
      <vt:lpstr>Helen Perez</vt:lpstr>
      <vt:lpstr>JP Lemann</vt:lpstr>
      <vt:lpstr>Kelly Alvarez</vt:lpstr>
      <vt:lpstr>Leonel Perez</vt:lpstr>
      <vt:lpstr>Maria Yaneza</vt:lpstr>
      <vt:lpstr>Melina Vidaurre</vt:lpstr>
      <vt:lpstr>Noelle Braun</vt:lpstr>
      <vt:lpstr>Tina Becerra</vt:lpstr>
      <vt:lpstr>Wendy Wu Sotelo</vt:lpstr>
      <vt:lpstr>South Coast Dental Specialties</vt:lpstr>
      <vt:lpstr>Dr. Angela Hsiao</vt:lpstr>
      <vt:lpstr>Dr. Khanh Nguyen</vt:lpstr>
      <vt:lpstr>Dr. Nadia Hassan</vt:lpstr>
      <vt:lpstr>Adrian Jaramillo</vt:lpstr>
      <vt:lpstr>Carina Sanchez</vt:lpstr>
      <vt:lpstr>Christina Diaz</vt:lpstr>
      <vt:lpstr>Lourdes Barrueto</vt:lpstr>
      <vt:lpstr>Phyllis Soltis</vt:lpstr>
      <vt:lpstr>Sarah Carroll</vt:lpstr>
      <vt:lpstr>Sarah Duff</vt:lpstr>
      <vt:lpstr>Stephanie Dartt</vt:lpstr>
      <vt:lpstr>Steven Iniguez</vt:lpstr>
      <vt:lpstr>SC Dental Care</vt:lpstr>
      <vt:lpstr>Dr. Alison Austin</vt:lpstr>
      <vt:lpstr>Dr. Paul Murray</vt:lpstr>
      <vt:lpstr>Dr. Rodney Boyd</vt:lpstr>
      <vt:lpstr>Dr. Tom Shinmoto</vt:lpstr>
      <vt:lpstr>Dr. Tabby Abulhosseini</vt:lpstr>
      <vt:lpstr>Briann Koutzoukis</vt:lpstr>
      <vt:lpstr>Camie Jepson</vt:lpstr>
      <vt:lpstr>Carissa Scarborough</vt:lpstr>
      <vt:lpstr>Danny Oliveros</vt:lpstr>
      <vt:lpstr>Dee Devane</vt:lpstr>
      <vt:lpstr>Jenny Rios</vt:lpstr>
      <vt:lpstr>Jonatan Ortega</vt:lpstr>
      <vt:lpstr>Jose Ortegon</vt:lpstr>
      <vt:lpstr>Liliana Jones</vt:lpstr>
      <vt:lpstr>Nurcin (Farrah) Hansen</vt:lpstr>
      <vt:lpstr>Taylor Odasso</vt:lpstr>
      <vt:lpstr>Thuy Nguyen</vt:lpstr>
      <vt:lpstr>Vivian Jimenez</vt:lpstr>
      <vt:lpstr>So Cal Dental Corporate</vt:lpstr>
      <vt:lpstr>Debbie Jezowski</vt:lpstr>
      <vt:lpstr>Karly Warner</vt:lpstr>
      <vt:lpstr>Monica DuBois</vt:lpstr>
      <vt:lpstr>Renee Dobbert</vt:lpstr>
      <vt:lpstr>Rosie Larrea</vt:lpstr>
      <vt:lpstr>Sandra Molina</vt:lpstr>
      <vt:lpstr>Maria Trimble</vt:lpstr>
      <vt:lpstr>Inland Dental Center Highland</vt:lpstr>
      <vt:lpstr>Dr. Andrew Najem</vt:lpstr>
      <vt:lpstr>Dr. Anthony Boyd</vt:lpstr>
      <vt:lpstr>Dr. Carmelo Bruny</vt:lpstr>
      <vt:lpstr>Dr. Cecilia Kao</vt:lpstr>
      <vt:lpstr>Dr. Devin Anderson</vt:lpstr>
      <vt:lpstr>Dr. Karin Johnsen</vt:lpstr>
      <vt:lpstr>Dr. Keli Wright</vt:lpstr>
      <vt:lpstr>Dr. Mark Johnsen</vt:lpstr>
      <vt:lpstr>Dr. Ronald Simus</vt:lpstr>
      <vt:lpstr>Breanna Young</vt:lpstr>
      <vt:lpstr>Briana Willhide</vt:lpstr>
      <vt:lpstr>Cori Kempton</vt:lpstr>
      <vt:lpstr>Diana Barajas</vt:lpstr>
      <vt:lpstr>Elma Tilei</vt:lpstr>
      <vt:lpstr>Eva Hernandez</vt:lpstr>
      <vt:lpstr>Gina Johnson</vt:lpstr>
      <vt:lpstr>Janelly Vargas</vt:lpstr>
      <vt:lpstr>Jazmin Barrera</vt:lpstr>
      <vt:lpstr>Jennifer Gallo</vt:lpstr>
      <vt:lpstr>Luz Montoya</vt:lpstr>
      <vt:lpstr>Michael Evanovich</vt:lpstr>
      <vt:lpstr>Monique Rico</vt:lpstr>
      <vt:lpstr>Morgan Jaso</vt:lpstr>
      <vt:lpstr>Rachelle Roark</vt:lpstr>
      <vt:lpstr>Regina Calderon</vt:lpstr>
      <vt:lpstr>Rosa Mendez</vt:lpstr>
      <vt:lpstr>Sara Sobredo</vt:lpstr>
      <vt:lpstr>Savannah Irelan</vt:lpstr>
      <vt:lpstr>Sharon Bailon</vt:lpstr>
      <vt:lpstr>Tanijha Kilpatrick</vt:lpstr>
      <vt:lpstr>PowerPoint Presentation</vt:lpstr>
      <vt:lpstr>Xanat Cruz-Ramirez</vt:lpstr>
      <vt:lpstr>Inland Dental Center</vt:lpstr>
      <vt:lpstr>Dr. Anthony Boyd</vt:lpstr>
      <vt:lpstr>Dr. Calvin Mclemore III</vt:lpstr>
      <vt:lpstr>Dr. Carmelo Bruny</vt:lpstr>
      <vt:lpstr>Dr. Grace Sanchez</vt:lpstr>
      <vt:lpstr>Dr. Juliana Carvalho</vt:lpstr>
      <vt:lpstr>Dr. Luiza Portnoff</vt:lpstr>
      <vt:lpstr>Dr. Ronald Simus</vt:lpstr>
      <vt:lpstr>Ana Parea-Adams</vt:lpstr>
      <vt:lpstr>Ashley Boyd</vt:lpstr>
      <vt:lpstr>Brianna Buccille</vt:lpstr>
      <vt:lpstr>Carlos Felix</vt:lpstr>
      <vt:lpstr>Carolina Lucas</vt:lpstr>
      <vt:lpstr>Carolina Rodriguez</vt:lpstr>
      <vt:lpstr>Caroline Boyd</vt:lpstr>
      <vt:lpstr>Cathy Hernandez</vt:lpstr>
      <vt:lpstr>Mayra Lopez</vt:lpstr>
      <vt:lpstr>Helen Mejia</vt:lpstr>
      <vt:lpstr>Ericka Meza</vt:lpstr>
      <vt:lpstr>Charito Pugh</vt:lpstr>
      <vt:lpstr>Eva Hernandez</vt:lpstr>
      <vt:lpstr>Frances Madore</vt:lpstr>
      <vt:lpstr>Frankie Hernandez</vt:lpstr>
      <vt:lpstr>Helen Mejia</vt:lpstr>
      <vt:lpstr>Yuritza Rodriguez</vt:lpstr>
      <vt:lpstr>Janet Alvarado</vt:lpstr>
      <vt:lpstr>Janet Meza</vt:lpstr>
      <vt:lpstr>Jenika Joseph</vt:lpstr>
      <vt:lpstr>Jennifer Bierschbach</vt:lpstr>
      <vt:lpstr>Kimberly Van Dyke</vt:lpstr>
      <vt:lpstr>Linda Soto</vt:lpstr>
      <vt:lpstr>Lisa Estrada</vt:lpstr>
      <vt:lpstr>Luann Perez</vt:lpstr>
      <vt:lpstr>Lucia Vasquez</vt:lpstr>
      <vt:lpstr>Marlena Saldana</vt:lpstr>
      <vt:lpstr>Mayra Saldana</vt:lpstr>
      <vt:lpstr>Monica Avilez</vt:lpstr>
      <vt:lpstr>Monica Leyva</vt:lpstr>
      <vt:lpstr>Nereyda Santoyo</vt:lpstr>
      <vt:lpstr>Robyn Atkins</vt:lpstr>
      <vt:lpstr>Rosalind Graves</vt:lpstr>
      <vt:lpstr>Sheila Mayo</vt:lpstr>
      <vt:lpstr>Vangie Lee</vt:lpstr>
      <vt:lpstr>Veronica Santos</vt:lpstr>
      <vt:lpstr>Yolanda Lopez</vt:lpstr>
      <vt:lpstr>Inland Dental Center Heritage Court</vt:lpstr>
      <vt:lpstr>Dr. Anthony Boyd</vt:lpstr>
      <vt:lpstr>Dr. Dennis Hopkins</vt:lpstr>
      <vt:lpstr>Dr. Ronald Simus</vt:lpstr>
      <vt:lpstr>Dr. Wesley Okumura</vt:lpstr>
      <vt:lpstr>Alejandra Figueroa</vt:lpstr>
      <vt:lpstr>Alejandra Magana</vt:lpstr>
      <vt:lpstr>Alyssa Ortega</vt:lpstr>
      <vt:lpstr>Alyssa Rios</vt:lpstr>
      <vt:lpstr>Angel Rodriguez</vt:lpstr>
      <vt:lpstr>Aaron Fuentes</vt:lpstr>
      <vt:lpstr>Barbara Dooley</vt:lpstr>
      <vt:lpstr>Barbie Smiley</vt:lpstr>
      <vt:lpstr>Cecilia Gravdahl</vt:lpstr>
      <vt:lpstr>Cyndi Sullivan</vt:lpstr>
      <vt:lpstr>Diana Aldana</vt:lpstr>
      <vt:lpstr>Dolores Cruz</vt:lpstr>
      <vt:lpstr>Donna Williams</vt:lpstr>
      <vt:lpstr>Jadassa Guieb</vt:lpstr>
      <vt:lpstr>Lucrecia Rodriguez</vt:lpstr>
      <vt:lpstr>Meri Jo Hunter</vt:lpstr>
      <vt:lpstr>Melissa Ortega</vt:lpstr>
      <vt:lpstr>Michelli Perez</vt:lpstr>
      <vt:lpstr>Odet Michel Rodriguez</vt:lpstr>
      <vt:lpstr>Otto Duran-Herrera</vt:lpstr>
      <vt:lpstr>Rena Comer</vt:lpstr>
      <vt:lpstr>Savannah Riojas</vt:lpstr>
      <vt:lpstr>Yessenia Ramirez Herrera</vt:lpstr>
      <vt:lpstr>Alicia Orthodontic &amp; Pediatric</vt:lpstr>
      <vt:lpstr>Dr. Alison Austin</vt:lpstr>
      <vt:lpstr>Kim McCabe</vt:lpstr>
      <vt:lpstr>Lizet Sanchez</vt:lpstr>
      <vt:lpstr>Lorraine Balogh</vt:lpstr>
      <vt:lpstr>Mayra Ledesma</vt:lpstr>
      <vt:lpstr>Noi Chanthavong</vt:lpstr>
      <vt:lpstr>Inland Dental Specialties</vt:lpstr>
      <vt:lpstr>Dr. Eri Sahl</vt:lpstr>
      <vt:lpstr>Dr. Luiza Portnoff</vt:lpstr>
      <vt:lpstr>Dr. Tory Silvestrin</vt:lpstr>
      <vt:lpstr>Jaciel Silvernale</vt:lpstr>
      <vt:lpstr>Jasmine Silva</vt:lpstr>
      <vt:lpstr>Juliana Rodriguez</vt:lpstr>
      <vt:lpstr>Marlene Martinez</vt:lpstr>
      <vt:lpstr>Natalie Andrade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Employee Photo Album</dc:title>
  <dc:creator>Renee Dobbert</dc:creator>
  <cp:lastModifiedBy>Karly Warner</cp:lastModifiedBy>
  <cp:revision>591</cp:revision>
  <dcterms:created xsi:type="dcterms:W3CDTF">2020-10-22T17:18:43Z</dcterms:created>
  <dcterms:modified xsi:type="dcterms:W3CDTF">2024-02-23T18:36:50Z</dcterms:modified>
</cp:coreProperties>
</file>